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5" r:id="rId7"/>
    <p:sldId id="266" r:id="rId8"/>
    <p:sldId id="267" r:id="rId9"/>
    <p:sldId id="269" r:id="rId10"/>
    <p:sldId id="273" r:id="rId11"/>
    <p:sldId id="272" r:id="rId12"/>
    <p:sldId id="262" r:id="rId13"/>
    <p:sldId id="270" r:id="rId14"/>
    <p:sldId id="271" r:id="rId15"/>
    <p:sldId id="268" r:id="rId16"/>
  </p:sldIdLst>
  <p:sldSz cx="9144000" cy="6858000" type="screen4x3"/>
  <p:notesSz cx="7053263" cy="93091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AE1AE1-AB5A-47D8-BFF9-63CE8A569AF2}">
  <a:tblStyle styleId="{91AE1AE1-AB5A-47D8-BFF9-63CE8A569A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1V>
      <a:tcStyle>
        <a:tcBdr/>
        <a:fill>
          <a:solidFill>
            <a:srgbClr val="D0DEEF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8" autoAdjust="0"/>
    <p:restoredTop sz="81283" autoAdjust="0"/>
  </p:normalViewPr>
  <p:slideViewPr>
    <p:cSldViewPr snapToGrid="0">
      <p:cViewPr varScale="1">
        <p:scale>
          <a:sx n="73" d="100"/>
          <a:sy n="73" d="100"/>
        </p:scale>
        <p:origin x="18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57053" cy="467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94614" y="0"/>
            <a:ext cx="3057053" cy="467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431925" y="1163637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41738"/>
            <a:ext cx="3057053" cy="467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94614" y="8841738"/>
            <a:ext cx="3057053" cy="467362"/>
          </a:xfrm>
          <a:prstGeom prst="rect">
            <a:avLst/>
          </a:prstGeom>
          <a:noFill/>
          <a:ln>
            <a:noFill/>
          </a:ln>
        </p:spPr>
        <p:txBody>
          <a:bodyPr lIns="91750" tIns="45875" rIns="91750" bIns="45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82721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414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874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174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504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03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002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393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15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1628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NOTE: You may not use the same advanced Wisconsin School of Business course to acquire two certificates (i.e. MHR 715 - Strategic Management of Innovation, MHR 722 - Entrepreneurial Management, and MHR 741 - Technology Entrepreneurship cannot be counted for more than one certificate)</a:t>
            </a: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69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60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53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32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5964" y="4479687"/>
            <a:ext cx="5641332" cy="36657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64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6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6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Shape 15" descr="4622_DO_PPt_WSB_red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uswisc.qualtrics.com/jfe/form/SV_3k3B3qt5zRIyLiJ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sb.wisc.edu/programs-degrees/certificates/strategic-innovation-grad?_ga=2.105226627.1428895183.1565257497-1133735701.1532029352" TargetMode="External"/><Relationship Id="rId5" Type="http://schemas.openxmlformats.org/officeDocument/2006/relationships/hyperlink" Target="https://wsb.wisc.edu/programs-degrees/certificates/entrepreneurship-grad?_ga=2.98496287.1428895183.1565257497-1133735701.1532029352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hyperlink" Target="https://buswisc.qualtrics.com/jfe/form/SV_cZ9wsTHUjNx1I9v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mailto:john.surdyk@wisc.edu" TargetMode="External"/><Relationship Id="rId5" Type="http://schemas.openxmlformats.org/officeDocument/2006/relationships/hyperlink" Target="mailto:dan.olszewski@wisc.edu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76200" y="749388"/>
            <a:ext cx="8915400" cy="27813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4400" b="0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Wisconsin School of Business</a:t>
            </a:r>
            <a:br>
              <a:rPr lang="en-US" sz="4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lang="en-US" sz="4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400" b="1" dirty="0"/>
              <a:t>Entrepreneurship 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ertificates Presentation for 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First Year MBAs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823912" y="4328160"/>
            <a:ext cx="7419975" cy="1107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Olszewski</a:t>
            </a:r>
            <a:endParaRPr lang="en-US" sz="24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Director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Weinert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Center for Entrepreneurship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5101B59-A052-425F-8163-AD44AB99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066" y="4198957"/>
            <a:ext cx="1711479" cy="13658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C24C4C-C6C7-4334-AD7D-CF4EFF98E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6"/>
    </mc:Choice>
    <mc:Fallback xmlns="">
      <p:transition spd="slow" advTm="1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BBA7-CEB5-4301-BF11-96ED0F5D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60908"/>
          </a:xfrm>
        </p:spPr>
        <p:txBody>
          <a:bodyPr/>
          <a:lstStyle/>
          <a:p>
            <a:pPr algn="ctr"/>
            <a:r>
              <a:rPr lang="en-US" dirty="0"/>
              <a:t>Appendix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D2E0D-A376-4AAE-ACB1-555204EA1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10</a:t>
            </a:fld>
            <a:endParaRPr lang="en-US" sz="900" b="0" i="0" u="none" strike="noStrike" cap="non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11ADD6-AB1B-4CF8-867F-B79C63031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"/>
    </mc:Choice>
    <mc:Fallback xmlns="">
      <p:transition spd="slow" advTm="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9525" y="-96648"/>
            <a:ext cx="9144000" cy="1381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25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Graduate Certificate Program in </a:t>
            </a:r>
            <a:r>
              <a:rPr lang="en-US" sz="2500" b="1" i="0" u="sng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Entrepreneurship </a:t>
            </a:r>
            <a:br>
              <a:rPr lang="en-US" sz="2500" b="1" i="0" u="sng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5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REQUIRED COURSEWORK: 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33375" y="949697"/>
            <a:ext cx="87630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17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US" sz="217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2136"/>
              <a:buFont typeface="Arial"/>
              <a:buChar char="•"/>
            </a:pPr>
            <a:r>
              <a:rPr lang="en-US" sz="2247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REQUIRED FOUNDATION COURSEWORK</a:t>
            </a:r>
            <a:r>
              <a:rPr lang="en-US" sz="217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170" b="0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(3 credits)</a:t>
            </a:r>
            <a:r>
              <a:rPr lang="en-US" sz="217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MHR 722 (F/S) – Entrepreneurial Management </a:t>
            </a:r>
          </a:p>
          <a:p>
            <a:pPr marL="457200" marR="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6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2136"/>
              <a:buFont typeface="Arial"/>
              <a:buChar char="•"/>
            </a:pPr>
            <a:r>
              <a:rPr lang="en-US" sz="2247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WISCONSIN SCHOOL OF BUSINESS - ADVANCED ESHIP</a:t>
            </a:r>
            <a:r>
              <a:rPr lang="en-US" sz="2247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170" b="0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(Choose at least 3 credits from list)</a:t>
            </a:r>
            <a:r>
              <a:rPr lang="en-US" sz="217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FIN 757   (S) – Entrepreneurial Finance 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734 (F) – Venture Creation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738 (S) – Entrepreneurship WAVE Practicum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741 (S) – Technology Entrepreneurship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894"/>
              <a:buFont typeface="Arial"/>
              <a:buChar char="•"/>
            </a:pPr>
            <a:r>
              <a:rPr lang="en-US" sz="18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715 (S) – Strategic Management of Innovation</a:t>
            </a:r>
          </a:p>
          <a:p>
            <a:pPr marL="457200" marR="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6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2136"/>
              <a:buFont typeface="Arial"/>
              <a:buChar char="•"/>
            </a:pPr>
            <a:r>
              <a:rPr lang="en-US" sz="2247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OTHER ELECTIVE COURSEWORK</a:t>
            </a:r>
            <a:r>
              <a:rPr lang="en-US" sz="217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17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2170" b="0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Up to 6 credits from other elective coursework can be counted towards the required 12 certificate credits)</a:t>
            </a:r>
            <a:r>
              <a:rPr lang="en-US" sz="217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A broad cross campus course list exists and includes MBA core courses.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636"/>
              <a:buFont typeface="Arial"/>
              <a:buNone/>
            </a:pPr>
            <a:endParaRPr sz="217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2FDFD8-7DBB-4491-BB06-D3FDA07E1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"/>
    </mc:Choice>
    <mc:Fallback xmlns=""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0" y="-722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en-US" sz="252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Graduate Certificate Program in </a:t>
            </a:r>
            <a:r>
              <a:rPr lang="en-US" sz="2520" b="1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Strategic Innovation </a:t>
            </a:r>
            <a:r>
              <a:rPr lang="en-US" sz="252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252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REQUIRED COURSEWORK:  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47675" y="107563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US" sz="196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US" sz="196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REQUIRED FOUNDATION COURSEWORK</a:t>
            </a:r>
            <a:r>
              <a:rPr lang="en-US" sz="196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(3 credits)</a:t>
            </a:r>
            <a:r>
              <a:rPr lang="en-US" sz="19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715 (S) – Strategic Management of Innovation</a:t>
            </a:r>
          </a:p>
          <a:p>
            <a:pPr marL="457200" marR="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79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US" sz="196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WISCONSIN SCHOOL OF BUSINESS - ADVANCED INNOVATION </a:t>
            </a:r>
            <a:r>
              <a:rPr lang="en-US" sz="196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(Choose at least 3 credits from list):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MKT 737 (S) – Developing Breakthrough New Products Practicum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OTM 860 (S-odd years) – Planning for Quality in New Products and Services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722 (F/S) – Entrepreneurial Management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741 (S) – Technology Entrepreneurship </a:t>
            </a: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en-US" sz="1679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RMI 650  (F) – Sustainability, Environmental &amp; Social Risk Management</a:t>
            </a:r>
          </a:p>
          <a:p>
            <a:pPr marL="457200" marR="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79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US" sz="196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OTHER ELECTIVE COURSEWORK</a:t>
            </a:r>
            <a:r>
              <a:rPr lang="en-US" sz="19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96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(Up to 6 credits from other elective coursework can be counted towards the required 12 certificate credits)</a:t>
            </a:r>
            <a:r>
              <a:rPr lang="en-US" sz="19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A broad cross campus course list exists and includes MBA core courses.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000"/>
              <a:buFont typeface="Arial"/>
              <a:buNone/>
            </a:pPr>
            <a:endParaRPr sz="196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F2AB0F-33C0-48A1-B0F9-A026889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"/>
    </mc:Choice>
    <mc:Fallback xmlns="">
      <p:transition spd="slow" advTm="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0" y="23748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Declaring the Certificate in </a:t>
            </a:r>
            <a:r>
              <a:rPr lang="en-US" sz="28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Entrepreneurship</a:t>
            </a: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and/or </a:t>
            </a:r>
            <a:r>
              <a:rPr lang="en-US" sz="28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Strategic Innovation </a:t>
            </a: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252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 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47675" y="116579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US" sz="196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r>
              <a:rPr lang="en-US" sz="2600" dirty="0"/>
              <a:t>To declare your intent to pursue the </a:t>
            </a:r>
            <a:r>
              <a:rPr lang="en-US" sz="2600" dirty="0">
                <a:hlinkClick r:id="rId5"/>
              </a:rPr>
              <a:t>Graduate Certificate in Entrepreneurship</a:t>
            </a:r>
            <a:r>
              <a:rPr lang="en-US" sz="2600" dirty="0"/>
              <a:t> and/or the </a:t>
            </a:r>
            <a:r>
              <a:rPr lang="en-US" sz="2600" dirty="0">
                <a:hlinkClick r:id="rId6"/>
              </a:rPr>
              <a:t>Graduate Certificate in Strategic Innovation</a:t>
            </a:r>
            <a:r>
              <a:rPr lang="en-US" sz="2600" dirty="0"/>
              <a:t>, complete the </a:t>
            </a:r>
            <a:r>
              <a:rPr lang="en-US" sz="2400" dirty="0">
                <a:hlinkClick r:id="rId7"/>
              </a:rPr>
              <a:t>Certificate Declaration Form</a:t>
            </a:r>
            <a:endParaRPr lang="en-US" sz="2400" dirty="0"/>
          </a:p>
          <a:p>
            <a:pPr marL="177800" indent="0">
              <a:buNone/>
            </a:pPr>
            <a:endParaRPr lang="en-US" sz="800" dirty="0"/>
          </a:p>
          <a:p>
            <a:r>
              <a:rPr lang="en-US" sz="2600" dirty="0"/>
              <a:t>We suggest you discuss your plans with your advisor or graduate program coordinator before declaring.</a:t>
            </a:r>
          </a:p>
          <a:p>
            <a:pPr marL="177800" indent="0">
              <a:buNone/>
            </a:pPr>
            <a:endParaRPr lang="en-US" sz="2600" dirty="0"/>
          </a:p>
          <a:p>
            <a:r>
              <a:rPr lang="en-US" sz="2600" dirty="0"/>
              <a:t>This form will become part of your academic record.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000"/>
              <a:buFont typeface="Arial"/>
              <a:buNone/>
            </a:pPr>
            <a:endParaRPr sz="196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F76FC6-B677-4B54-AC2B-8992590FE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"/>
    </mc:Choice>
    <mc:Fallback xmlns="">
      <p:transition spd="slow" advTm="3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0" y="30187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Completing the Certificate in </a:t>
            </a:r>
            <a:r>
              <a:rPr lang="en-US" sz="28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Entrepreneurship</a:t>
            </a: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and/or </a:t>
            </a:r>
            <a:r>
              <a:rPr lang="en-US" sz="28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Strategic Innovation </a:t>
            </a:r>
            <a:r>
              <a:rPr lang="en-US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252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 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270456" y="1526404"/>
            <a:ext cx="8615966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6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en-US" sz="196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177800" indent="0" algn="ctr">
              <a:buNone/>
            </a:pPr>
            <a:r>
              <a:rPr lang="en-US" sz="3600" dirty="0"/>
              <a:t>To have your certificate(s) annotated on your transcript, you must submit the </a:t>
            </a:r>
            <a:r>
              <a:rPr lang="en-US" sz="3600" dirty="0">
                <a:hlinkClick r:id="rId5"/>
              </a:rPr>
              <a:t>Completion Form</a:t>
            </a:r>
            <a:r>
              <a:rPr lang="en-US" sz="3600" dirty="0"/>
              <a:t> </a:t>
            </a:r>
            <a:r>
              <a:rPr lang="en-US" sz="3600" b="1" u="sng" dirty="0"/>
              <a:t>prior to graduation</a:t>
            </a:r>
            <a:r>
              <a:rPr lang="en-US" sz="3600" dirty="0"/>
              <a:t>. We suggest doing so when you have enrolled in your final course. </a:t>
            </a:r>
          </a:p>
          <a:p>
            <a:pPr marL="177800" indent="0" algn="ctr">
              <a:buNone/>
            </a:pPr>
            <a:endParaRPr lang="en-US" sz="36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000"/>
              <a:buFont typeface="Arial"/>
              <a:buNone/>
            </a:pPr>
            <a:endParaRPr sz="196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6884B8-42CF-4E7B-870D-6A9C006E9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"/>
    </mc:Choice>
    <mc:Fallback xmlns="">
      <p:transition spd="slow" advTm="2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228600" y="20955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MHR 738 – WAVE (Weinert Applied Ventures in Entrepreneurship)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56051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Spring semester class that focuses on developing a start-up using lean start-up methodology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Open to MBA &amp; other graduate students who have taken a previous entrepreneurship class (with consent of instructor)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Small teams 2-5 students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Ability to help match MBAs with inventors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Fund that can make $50K investments in class project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E25EF8-6955-4E5E-9323-4643C0B89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219075" y="-3175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Certificates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533400" y="128428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Graduate Entrepreneurship Certificates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Entrepreneurship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Strategic Innovation </a:t>
            </a: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Key Attributes</a:t>
            </a: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Available to graduate students from across the campus (MS/MA/PhD/JD/PhD/MBA/Others)</a:t>
            </a:r>
          </a:p>
          <a:p>
            <a:pPr marL="11430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12 Credits are required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59484" y="1787"/>
            <a:ext cx="8534399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959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MBA Outcomes - Examples</a:t>
            </a:r>
          </a:p>
        </p:txBody>
      </p:sp>
      <p:graphicFrame>
        <p:nvGraphicFramePr>
          <p:cNvPr id="122" name="Shape 122"/>
          <p:cNvGraphicFramePr/>
          <p:nvPr>
            <p:extLst>
              <p:ext uri="{D42A27DB-BD31-4B8C-83A1-F6EECF244321}">
                <p14:modId xmlns:p14="http://schemas.microsoft.com/office/powerpoint/2010/main" val="1102204572"/>
              </p:ext>
            </p:extLst>
          </p:nvPr>
        </p:nvGraphicFramePr>
        <p:xfrm>
          <a:off x="258184" y="623941"/>
          <a:ext cx="8390950" cy="5097020"/>
        </p:xfrm>
        <a:graphic>
          <a:graphicData uri="http://schemas.openxmlformats.org/drawingml/2006/table">
            <a:tbl>
              <a:tblPr firstRow="1" bandRow="1">
                <a:noFill/>
                <a:tableStyleId>{91AE1AE1-AB5A-47D8-BFF9-63CE8A569AF2}</a:tableStyleId>
              </a:tblPr>
              <a:tblGrid>
                <a:gridCol w="11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2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32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Intrapreneurship</a:t>
                      </a:r>
                    </a:p>
                  </a:txBody>
                  <a:tcPr marL="65525" marR="65525" marT="32750" marB="327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Entrepreneurship</a:t>
                      </a:r>
                    </a:p>
                  </a:txBody>
                  <a:tcPr marL="65525" marR="65525" marT="32750" marB="327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Specialization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Title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Company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1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Specialization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Startup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OTM/Brand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Product Manager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Intuit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 dirty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 err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Laquerus</a:t>
                      </a:r>
                      <a:endParaRPr lang="en-US" sz="1000" b="0" dirty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CFIB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Business Development Innovation Consultant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AmFam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Tod’s Natural Cocktail Mix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Assistant Brand Manager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Whitewave Foods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Yamps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Growth Program Leader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Dupont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Arts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Wendell Berry Music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3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Supply Chain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Product Development Manager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Sun Power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 err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FreshFin</a:t>
                      </a: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-Madison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Marketing Strategist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CFIB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30Ventures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Marketing Manager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Vention Medical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 with M.S. Student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Understory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Associate Product Manager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Hollister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 with Ph.D. Students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C-Motive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Strategy Consultant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Deloitte Consulting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CFIB with Ph.D. Students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 err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NovoMoto</a:t>
                      </a:r>
                      <a:endParaRPr lang="en-US" sz="1000" b="0" dirty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CFIB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Commercialization Specialist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UW Discovery to Product 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Supply Chain with M.S. Student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Dock Technologies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Brand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Retail Leadership Development Program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Amazon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0">
                        <a:solidFill>
                          <a:srgbClr val="0231A6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OTM with MS Student</a:t>
                      </a:r>
                    </a:p>
                  </a:txBody>
                  <a:tcPr marL="65525" marR="65525" marT="32750" marB="327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231A6"/>
                        </a:buClr>
                        <a:buSzPct val="25000"/>
                        <a:buFont typeface="Tahoma"/>
                        <a:buNone/>
                      </a:pPr>
                      <a:r>
                        <a:rPr lang="en-US" sz="1000" b="0" dirty="0" err="1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WeightUp</a:t>
                      </a:r>
                      <a:r>
                        <a:rPr lang="en-US" sz="1000" b="0" dirty="0">
                          <a:solidFill>
                            <a:srgbClr val="0231A6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Solutions</a:t>
                      </a:r>
                    </a:p>
                  </a:txBody>
                  <a:tcPr marL="65525" marR="65525" marT="32750" marB="3275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41DE43-AA70-40B2-928A-ED221E82B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21"/>
    </mc:Choice>
    <mc:Fallback xmlns="">
      <p:transition spd="slow" advTm="9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29091" y="150607"/>
            <a:ext cx="8810513" cy="7853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4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MBA Options for Different Levels of Entrepreneurial Interest &amp; Commitment</a:t>
            </a:r>
          </a:p>
        </p:txBody>
      </p:sp>
      <p:sp>
        <p:nvSpPr>
          <p:cNvPr id="102" name="Shape 102"/>
          <p:cNvSpPr/>
          <p:nvPr/>
        </p:nvSpPr>
        <p:spPr>
          <a:xfrm>
            <a:off x="628650" y="1083350"/>
            <a:ext cx="7886700" cy="43815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9999" y="0"/>
                </a:moveTo>
                <a:close/>
                <a:lnTo>
                  <a:pt x="-9999" y="120000"/>
                </a:lnTo>
              </a:path>
              <a:path w="120000" h="120000" fill="none" extrusionOk="0">
                <a:moveTo>
                  <a:pt x="-9999" y="22499"/>
                </a:moveTo>
                <a:lnTo>
                  <a:pt x="-45999" y="135000"/>
                </a:lnTo>
              </a:path>
            </a:pathLst>
          </a:cu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4</a:t>
            </a:fld>
            <a:endParaRPr lang="en-US" sz="900" b="0" i="0" u="none" strike="noStrike" cap="none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04" name="Shape 104"/>
          <p:cNvGrpSpPr/>
          <p:nvPr/>
        </p:nvGrpSpPr>
        <p:grpSpPr>
          <a:xfrm>
            <a:off x="817582" y="1258503"/>
            <a:ext cx="7633223" cy="4371584"/>
            <a:chOff x="0" y="3031"/>
            <a:chExt cx="7633223" cy="4371584"/>
          </a:xfrm>
        </p:grpSpPr>
        <p:sp>
          <p:nvSpPr>
            <p:cNvPr id="105" name="Shape 105"/>
            <p:cNvSpPr/>
            <p:nvPr/>
          </p:nvSpPr>
          <p:spPr>
            <a:xfrm rot="5400000">
              <a:off x="-237993" y="241025"/>
              <a:ext cx="1586628" cy="1110639"/>
            </a:xfrm>
            <a:prstGeom prst="chevron">
              <a:avLst>
                <a:gd name="adj" fmla="val 5000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0" y="558350"/>
              <a:ext cx="1110639" cy="475989"/>
            </a:xfrm>
            <a:prstGeom prst="rect">
              <a:avLst/>
            </a:prstGeom>
            <a:noFill/>
            <a:ln>
              <a:noFill/>
            </a:ln>
          </p:spPr>
          <p:txBody>
            <a:bodyPr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Class</a:t>
              </a:r>
            </a:p>
          </p:txBody>
        </p:sp>
        <p:sp>
          <p:nvSpPr>
            <p:cNvPr id="107" name="Shape 107"/>
            <p:cNvSpPr/>
            <p:nvPr/>
          </p:nvSpPr>
          <p:spPr>
            <a:xfrm rot="5400000">
              <a:off x="3856277" y="-2742605"/>
              <a:ext cx="1031309" cy="652258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1110614" y="222671"/>
              <a:ext cx="6472238" cy="930621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Take an entrepreneurship class</a:t>
              </a:r>
            </a:p>
            <a:p>
              <a:pPr marL="457200" marR="0" lvl="1" algn="l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ct val="97894"/>
              </a:pPr>
              <a:r>
                <a:rPr lang="en-US" b="0" i="0" u="none" strike="noStrike" cap="none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MHR 722 (F/S) – Entrepreneurial Management, FIN 757 (S) –Entrepreneurial Finance, MHR 734 (F) – Venture Creation, MHR 738 (S) –WAVE Practicum, MHR 741 (S) – Technology Entrepreneurship, MHR 715 (S) – Strategic Management of Innovation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5400000">
              <a:off x="-237993" y="1633503"/>
              <a:ext cx="1586628" cy="1110639"/>
            </a:xfrm>
            <a:prstGeom prst="chevron">
              <a:avLst>
                <a:gd name="adj" fmla="val 5000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 txBox="1"/>
            <p:nvPr/>
          </p:nvSpPr>
          <p:spPr>
            <a:xfrm>
              <a:off x="0" y="1950828"/>
              <a:ext cx="1110639" cy="475989"/>
            </a:xfrm>
            <a:prstGeom prst="rect">
              <a:avLst/>
            </a:prstGeom>
            <a:noFill/>
            <a:ln>
              <a:noFill/>
            </a:ln>
          </p:spPr>
          <p:txBody>
            <a:bodyPr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ct val="25000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Certificate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 rot="5400000">
              <a:off x="3856006" y="-1349855"/>
              <a:ext cx="1031850" cy="652258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1110641" y="1445880"/>
              <a:ext cx="6472211" cy="93110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Graduate Certificates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Entrepreneurship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Strategic Innovation</a:t>
              </a:r>
            </a:p>
          </p:txBody>
        </p:sp>
        <p:sp>
          <p:nvSpPr>
            <p:cNvPr id="113" name="Shape 113"/>
            <p:cNvSpPr/>
            <p:nvPr/>
          </p:nvSpPr>
          <p:spPr>
            <a:xfrm rot="5400000">
              <a:off x="-237993" y="3025981"/>
              <a:ext cx="1586628" cy="1110639"/>
            </a:xfrm>
            <a:prstGeom prst="chevron">
              <a:avLst>
                <a:gd name="adj" fmla="val 5000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0" y="3343307"/>
              <a:ext cx="1110639" cy="475989"/>
            </a:xfrm>
            <a:prstGeom prst="rect">
              <a:avLst/>
            </a:prstGeom>
            <a:noFill/>
            <a:ln>
              <a:noFill/>
            </a:ln>
          </p:spPr>
          <p:txBody>
            <a:bodyPr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Fellowship in Enterprise Development</a:t>
              </a:r>
            </a:p>
          </p:txBody>
        </p:sp>
        <p:sp>
          <p:nvSpPr>
            <p:cNvPr id="115" name="Shape 115"/>
            <p:cNvSpPr/>
            <p:nvPr/>
          </p:nvSpPr>
          <p:spPr>
            <a:xfrm rot="5400000">
              <a:off x="3856277" y="42350"/>
              <a:ext cx="1031309" cy="652258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1110641" y="2838331"/>
              <a:ext cx="6472238" cy="9306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Apply in spring semester for second year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Four course/10 credit requirement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Tahoma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Mentoring/networking opportunities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8C969C-6A3C-4E44-981A-8BB19B4C9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78"/>
    </mc:Choice>
    <mc:Fallback xmlns="">
      <p:transition spd="slow" advTm="1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1619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Overall Certificate Design 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809625" y="1495425"/>
            <a:ext cx="1295400" cy="738664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 </a:t>
            </a:r>
            <a:br>
              <a:rPr lang="en-US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Credits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2356226" y="1649094"/>
            <a:ext cx="35839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2943225" y="1495425"/>
            <a:ext cx="1295400" cy="738664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min. 3 </a:t>
            </a:r>
            <a:b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Credits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5076825" y="1495425"/>
            <a:ext cx="1447800" cy="738600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max. 6</a:t>
            </a:r>
            <a:b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Credits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210425" y="1495425"/>
            <a:ext cx="1295400" cy="738664"/>
          </a:xfrm>
          <a:prstGeom prst="rect">
            <a:avLst/>
          </a:prstGeom>
          <a:solidFill>
            <a:srgbClr val="C0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</a:t>
            </a:r>
            <a:br>
              <a:rPr lang="en-US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Credits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490471" y="1647825"/>
            <a:ext cx="35839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624717" y="1646555"/>
            <a:ext cx="35839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733425" y="2409825"/>
            <a:ext cx="1447800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 Wisconsin School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of Business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2943225" y="2409825"/>
            <a:ext cx="1447800" cy="1292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Business Elective*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 Wisconsin School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of Business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5153025" y="2409825"/>
            <a:ext cx="1471691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Electives**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--Wisconsin School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of Business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--Rest of Campus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457200" y="3960553"/>
            <a:ext cx="82296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*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same Advanced Business course cannot be used for 2 certificates.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Website contains list of pre-approved electives from across campus.</a:t>
            </a:r>
          </a:p>
          <a:p>
            <a:pPr marL="287338" marR="0" lvl="0" indent="-287338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Additional Advanced Business Electives can be used to fulfill the Other Electives requirement.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07BD9C-BFF1-42E3-8F9B-0F968C5A9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5"/>
    </mc:Choice>
    <mc:Fallback xmlns="">
      <p:transition spd="slow" advTm="5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66725" y="131286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Certificate Email List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Certificate info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Speakers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Events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Job/Internship opportunities</a:t>
            </a:r>
          </a:p>
          <a:p>
            <a:pPr marL="685800" marR="0" lvl="1" indent="-22860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Other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43815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Certificate Community Activities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87667E-9815-4373-A981-FB3165A4C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3"/>
    </mc:Choice>
    <mc:Fallback xmlns="">
      <p:transition spd="slow" advTm="4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04502" y="875210"/>
            <a:ext cx="9039495" cy="50836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lang="en-US" sz="259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Join student orgs/entrepreneurship groups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 (Entrepreneurship Association)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Net Impact 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Facebook page (</a:t>
            </a:r>
            <a:r>
              <a:rPr lang="en-US" sz="222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Weinert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Center)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LinkedIn (</a:t>
            </a:r>
            <a:r>
              <a:rPr lang="en-US" sz="222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Weinert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Center)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Twitter (@</a:t>
            </a:r>
            <a:r>
              <a:rPr lang="en-US" sz="222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WeinertCenter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</a:p>
          <a:p>
            <a:pPr marL="685800" marR="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endParaRPr sz="8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indent="-228600">
              <a:lnSpc>
                <a:spcPct val="80000"/>
              </a:lnSpc>
              <a:buSzPct val="99615"/>
            </a:pPr>
            <a:r>
              <a:rPr lang="en-US" sz="2590" dirty="0"/>
              <a:t>Events (https://bus.wisc.edu/centers/weinert/events)</a:t>
            </a:r>
            <a:endParaRPr lang="en-US" sz="259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100909"/>
            </a:pPr>
            <a:r>
              <a:rPr lang="en-US" sz="222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Distinguished Entrepreneurs Lunch </a:t>
            </a:r>
            <a:r>
              <a:rPr lang="en-US" sz="2220" dirty="0"/>
              <a:t>(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Wednesdays, 12:15-</a:t>
            </a:r>
            <a:b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22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1:15PM via WebEx)</a:t>
            </a:r>
          </a:p>
          <a:p>
            <a:pPr lvl="1" indent="-228600">
              <a:lnSpc>
                <a:spcPct val="80000"/>
              </a:lnSpc>
              <a:buSzPct val="100909"/>
            </a:pPr>
            <a:r>
              <a:rPr lang="en-US" sz="2220" b="1" i="1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PartnerUp</a:t>
            </a:r>
            <a:r>
              <a:rPr lang="en-US" sz="222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!  </a:t>
            </a:r>
            <a:r>
              <a:rPr lang="en-US" sz="2220" dirty="0"/>
              <a:t>(September 30, 5:30-6:30PM, via WebEx)</a:t>
            </a:r>
          </a:p>
          <a:p>
            <a:pPr lvl="1" indent="-228600">
              <a:lnSpc>
                <a:spcPct val="80000"/>
              </a:lnSpc>
              <a:buSzPct val="100909"/>
            </a:pPr>
            <a:r>
              <a:rPr lang="en-US" sz="2220" b="1" i="1" dirty="0"/>
              <a:t>Many Others</a:t>
            </a:r>
          </a:p>
          <a:p>
            <a:pPr lvl="1" indent="-228600">
              <a:lnSpc>
                <a:spcPct val="80000"/>
              </a:lnSpc>
              <a:buSzPct val="100909"/>
            </a:pPr>
            <a:endParaRPr sz="800" b="1" i="1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99615"/>
              <a:buFont typeface="Arial"/>
              <a:buChar char="•"/>
            </a:pPr>
            <a:r>
              <a:rPr lang="en-US" sz="259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Competitions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259079" y="-314130"/>
            <a:ext cx="8229600" cy="13199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Certificate Community Activities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59B415-97CF-4B1E-80C7-A0FA53B07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99"/>
    </mc:Choice>
    <mc:Fallback xmlns="">
      <p:transition spd="slow" advTm="13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304800" y="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Potential Competitions</a:t>
            </a:r>
          </a:p>
        </p:txBody>
      </p:sp>
      <p:graphicFrame>
        <p:nvGraphicFramePr>
          <p:cNvPr id="180" name="Shape 180"/>
          <p:cNvGraphicFramePr/>
          <p:nvPr>
            <p:extLst>
              <p:ext uri="{D42A27DB-BD31-4B8C-83A1-F6EECF244321}">
                <p14:modId xmlns:p14="http://schemas.microsoft.com/office/powerpoint/2010/main" val="3078899037"/>
              </p:ext>
            </p:extLst>
          </p:nvPr>
        </p:nvGraphicFramePr>
        <p:xfrm>
          <a:off x="495300" y="1557021"/>
          <a:ext cx="8229600" cy="3792219"/>
        </p:xfrm>
        <a:graphic>
          <a:graphicData uri="http://schemas.openxmlformats.org/drawingml/2006/table">
            <a:tbl>
              <a:tblPr firstRow="1" bandRow="1">
                <a:noFill/>
                <a:tableStyleId>{91AE1AE1-AB5A-47D8-BFF9-63CE8A569AF2}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9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0" dirty="0"/>
                        <a:t>Experiential Opportunities Available to All Certificate Students</a:t>
                      </a:r>
                    </a:p>
                  </a:txBody>
                  <a:tcPr marL="91450" marR="91450" marT="45725" marB="4572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982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100 Hour Challenge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Arts Business Competition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Transcend Innovation Competition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NEST Software Competition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Wisconsin Governors Business Plan Competition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Clinton Global</a:t>
                      </a:r>
                      <a:r>
                        <a:rPr lang="en-US" sz="1800" baseline="0" dirty="0"/>
                        <a:t> Initiative-University</a:t>
                      </a:r>
                      <a:endParaRPr lang="en-US" sz="1800"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Char char="•"/>
                      </a:pPr>
                      <a:r>
                        <a:rPr lang="en-US" sz="1800" dirty="0"/>
                        <a:t>Others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22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b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A73263-DE6D-408B-B783-3B6BB17E2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0"/>
    </mc:Choice>
    <mc:Fallback xmlns="">
      <p:transition spd="slow" advTm="3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81893" y="-38776"/>
            <a:ext cx="8229600" cy="9639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Q&amp;A? 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290457" y="796058"/>
            <a:ext cx="8470772" cy="49919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0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50" b="1" dirty="0"/>
              <a:t>More detailed information can be found at-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5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https://bus.wisc.edu/centers/weinert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8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indent="0">
              <a:lnSpc>
                <a:spcPct val="70000"/>
              </a:lnSpc>
              <a:buSzPct val="25000"/>
              <a:buNone/>
            </a:pPr>
            <a:r>
              <a:rPr lang="en-US" sz="1600" b="1" dirty="0"/>
              <a:t>Contact: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Entrepreneurship &amp; Strategic Innovation Certificates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Olszewski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Director,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Weinert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Center for Entrepreneurship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</a:t>
            </a:r>
            <a:r>
              <a:rPr lang="en-US" sz="1600" b="0" i="0" u="sng" strike="noStrike" cap="none" dirty="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dan.olszewski@wisc.edu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John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Surdyk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Director, INSITE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</a:t>
            </a:r>
            <a:r>
              <a:rPr lang="en-US" sz="1600" b="0" i="0" u="sng" strike="noStrike" cap="none" dirty="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6"/>
              </a:rPr>
              <a:t>john.surdyk@wisc.edu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7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7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4D9F6B-BCEC-437D-A1DB-054DAA2DB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7"/>
    </mc:Choice>
    <mc:Fallback xmlns="">
      <p:transition spd="slow" advTm="2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WSB-PPT-Template-C (1)_TOMAH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1056</Words>
  <Application>Microsoft Office PowerPoint</Application>
  <PresentationFormat>On-screen Show (4:3)</PresentationFormat>
  <Paragraphs>203</Paragraphs>
  <Slides>15</Slides>
  <Notes>14</Notes>
  <HiddenSlides>1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Tahoma</vt:lpstr>
      <vt:lpstr>Verdana</vt:lpstr>
      <vt:lpstr>Arial</vt:lpstr>
      <vt:lpstr>Calibri</vt:lpstr>
      <vt:lpstr>UWSB-PPT-Template-C (1)_TOMAH</vt:lpstr>
      <vt:lpstr>Wisconsin School of Business  Entrepreneurship Certificates Presentation for  First Year MBAs</vt:lpstr>
      <vt:lpstr>PowerPoint Presentation</vt:lpstr>
      <vt:lpstr>MBA Outcomes - Examples</vt:lpstr>
      <vt:lpstr>MBA Options for Different Levels of Entrepreneurial Interest &amp; Commitment</vt:lpstr>
      <vt:lpstr>Overall Certificate Design </vt:lpstr>
      <vt:lpstr>PowerPoint Presentation</vt:lpstr>
      <vt:lpstr>PowerPoint Presentation</vt:lpstr>
      <vt:lpstr>PowerPoint Presentation</vt:lpstr>
      <vt:lpstr>Q&amp;A? </vt:lpstr>
      <vt:lpstr>Appendix </vt:lpstr>
      <vt:lpstr>Graduate Certificate Program in Entrepreneurship  REQUIRED COURSEWORK: </vt:lpstr>
      <vt:lpstr>PowerPoint Presentation</vt:lpstr>
      <vt:lpstr>PowerPoint Presentation</vt:lpstr>
      <vt:lpstr>PowerPoint Presentation</vt:lpstr>
      <vt:lpstr>MHR 738 – WAVE (Weinert Applied Ventures in Entrepreneurship)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School of Business  Certificates Presentation for  First Year MBAs</dc:title>
  <dc:creator>Daniel Olszewski</dc:creator>
  <cp:lastModifiedBy>Lisa Collins</cp:lastModifiedBy>
  <cp:revision>32</cp:revision>
  <dcterms:modified xsi:type="dcterms:W3CDTF">2020-08-04T14:52:53Z</dcterms:modified>
</cp:coreProperties>
</file>