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Lst>
  <p:notesMasterIdLst>
    <p:notesMasterId r:id="rId18"/>
  </p:notesMasterIdLst>
  <p:handoutMasterIdLst>
    <p:handoutMasterId r:id="rId19"/>
  </p:handoutMasterIdLst>
  <p:sldIdLst>
    <p:sldId id="332" r:id="rId3"/>
    <p:sldId id="341" r:id="rId4"/>
    <p:sldId id="334" r:id="rId5"/>
    <p:sldId id="336" r:id="rId6"/>
    <p:sldId id="292" r:id="rId7"/>
    <p:sldId id="264" r:id="rId8"/>
    <p:sldId id="267" r:id="rId9"/>
    <p:sldId id="268" r:id="rId10"/>
    <p:sldId id="276" r:id="rId11"/>
    <p:sldId id="280" r:id="rId12"/>
    <p:sldId id="279" r:id="rId13"/>
    <p:sldId id="343" r:id="rId14"/>
    <p:sldId id="326" r:id="rId15"/>
    <p:sldId id="342" r:id="rId16"/>
    <p:sldId id="30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Freitag" initials="DF" lastIdx="1" clrIdx="0">
    <p:extLst>
      <p:ext uri="{19B8F6BF-5375-455C-9EA6-DF929625EA0E}">
        <p15:presenceInfo xmlns:p15="http://schemas.microsoft.com/office/powerpoint/2012/main" userId="S::dfreitag@wisc.edu::c8f2e28e-14b3-4684-a9a2-d9b4a0d4f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1" autoAdjust="0"/>
    <p:restoredTop sz="70623" autoAdjust="0"/>
  </p:normalViewPr>
  <p:slideViewPr>
    <p:cSldViewPr snapToGrid="0" snapToObjects="1">
      <p:cViewPr varScale="1">
        <p:scale>
          <a:sx n="89" d="100"/>
          <a:sy n="89" d="100"/>
        </p:scale>
        <p:origin x="12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1915D-7359-4B1E-BC4B-A972FFC672FE}"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US"/>
        </a:p>
      </dgm:t>
    </dgm:pt>
    <dgm:pt modelId="{BAB45140-0957-4B1E-BC47-FAE66552E8BD}">
      <dgm:prSet phldrT="[Text]"/>
      <dgm:spPr>
        <a:solidFill>
          <a:srgbClr val="B24340"/>
        </a:solidFill>
      </dgm:spPr>
      <dgm:t>
        <a:bodyPr/>
        <a:lstStyle/>
        <a:p>
          <a:r>
            <a:rPr lang="en-US" dirty="0"/>
            <a:t>Employee Development</a:t>
          </a:r>
        </a:p>
      </dgm:t>
    </dgm:pt>
    <dgm:pt modelId="{6E000DE8-7C79-45EB-9560-8422669951E8}" type="parTrans" cxnId="{C8BE0FE5-A8B0-49D8-ACF4-CEF8210D08E2}">
      <dgm:prSet/>
      <dgm:spPr/>
      <dgm:t>
        <a:bodyPr/>
        <a:lstStyle/>
        <a:p>
          <a:endParaRPr lang="en-US"/>
        </a:p>
      </dgm:t>
    </dgm:pt>
    <dgm:pt modelId="{E51BDDC7-7251-4176-A9A9-64B7AF0D7153}" type="sibTrans" cxnId="{C8BE0FE5-A8B0-49D8-ACF4-CEF8210D08E2}">
      <dgm:prSet/>
      <dgm:spPr/>
      <dgm:t>
        <a:bodyPr/>
        <a:lstStyle/>
        <a:p>
          <a:endParaRPr lang="en-US"/>
        </a:p>
      </dgm:t>
    </dgm:pt>
    <dgm:pt modelId="{A5DF23D8-F247-4AD3-B0FE-A02A77629173}">
      <dgm:prSet phldrT="[Text]"/>
      <dgm:spPr>
        <a:solidFill>
          <a:srgbClr val="C00000"/>
        </a:solidFill>
      </dgm:spPr>
      <dgm:t>
        <a:bodyPr/>
        <a:lstStyle/>
        <a:p>
          <a:r>
            <a:rPr lang="en-US" dirty="0"/>
            <a:t>Fully Prepared to Lead</a:t>
          </a:r>
        </a:p>
      </dgm:t>
    </dgm:pt>
    <dgm:pt modelId="{880D1B8D-4C3E-4DDC-98AD-D1A2768F6D6F}" type="parTrans" cxnId="{5C25E678-F749-406D-BEE9-691AA7505DD4}">
      <dgm:prSet/>
      <dgm:spPr/>
      <dgm:t>
        <a:bodyPr/>
        <a:lstStyle/>
        <a:p>
          <a:endParaRPr lang="en-US"/>
        </a:p>
      </dgm:t>
    </dgm:pt>
    <dgm:pt modelId="{38A149A2-F998-4102-870D-559C243CF5F7}" type="sibTrans" cxnId="{5C25E678-F749-406D-BEE9-691AA7505DD4}">
      <dgm:prSet/>
      <dgm:spPr/>
      <dgm:t>
        <a:bodyPr/>
        <a:lstStyle/>
        <a:p>
          <a:endParaRPr lang="en-US"/>
        </a:p>
      </dgm:t>
    </dgm:pt>
    <dgm:pt modelId="{E05949C9-97FE-4583-9FC0-A848BE7AB595}">
      <dgm:prSet phldrT="[Text]"/>
      <dgm:spPr>
        <a:solidFill>
          <a:srgbClr val="7E8636"/>
        </a:solidFill>
      </dgm:spPr>
      <dgm:t>
        <a:bodyPr/>
        <a:lstStyle/>
        <a:p>
          <a:r>
            <a:rPr lang="en-US" dirty="0"/>
            <a:t>Division and/or Team Mission and Vision</a:t>
          </a:r>
        </a:p>
      </dgm:t>
    </dgm:pt>
    <dgm:pt modelId="{497FCF6D-B9AF-4876-AC4B-D9BD1BAFDBA6}" type="parTrans" cxnId="{C5467E9D-5BA5-4AC1-99AC-5EA986E5DCE2}">
      <dgm:prSet/>
      <dgm:spPr/>
      <dgm:t>
        <a:bodyPr/>
        <a:lstStyle/>
        <a:p>
          <a:endParaRPr lang="en-US"/>
        </a:p>
      </dgm:t>
    </dgm:pt>
    <dgm:pt modelId="{A02D86D7-E5AE-4F08-BDEF-4EAE12FC4875}" type="sibTrans" cxnId="{C5467E9D-5BA5-4AC1-99AC-5EA986E5DCE2}">
      <dgm:prSet/>
      <dgm:spPr/>
      <dgm:t>
        <a:bodyPr/>
        <a:lstStyle/>
        <a:p>
          <a:endParaRPr lang="en-US"/>
        </a:p>
      </dgm:t>
    </dgm:pt>
    <dgm:pt modelId="{36110633-858E-4A92-A56C-9731C21B3D61}">
      <dgm:prSet phldrT="[Text]"/>
      <dgm:spPr>
        <a:solidFill>
          <a:schemeClr val="accent1">
            <a:lumMod val="75000"/>
          </a:schemeClr>
        </a:solidFill>
      </dgm:spPr>
      <dgm:t>
        <a:bodyPr/>
        <a:lstStyle/>
        <a:p>
          <a:r>
            <a:rPr lang="en-US" dirty="0"/>
            <a:t>Performance Management</a:t>
          </a:r>
        </a:p>
      </dgm:t>
    </dgm:pt>
    <dgm:pt modelId="{FC8010D5-7804-4076-B553-582110247110}" type="parTrans" cxnId="{22DB2545-B042-41E5-B59A-34303740E6E5}">
      <dgm:prSet/>
      <dgm:spPr/>
      <dgm:t>
        <a:bodyPr/>
        <a:lstStyle/>
        <a:p>
          <a:endParaRPr lang="en-US"/>
        </a:p>
      </dgm:t>
    </dgm:pt>
    <dgm:pt modelId="{C84468A4-357D-4861-9473-3137E336BAAD}" type="sibTrans" cxnId="{22DB2545-B042-41E5-B59A-34303740E6E5}">
      <dgm:prSet/>
      <dgm:spPr/>
      <dgm:t>
        <a:bodyPr/>
        <a:lstStyle/>
        <a:p>
          <a:endParaRPr lang="en-US"/>
        </a:p>
      </dgm:t>
    </dgm:pt>
    <dgm:pt modelId="{C28B98D4-77CD-4B89-B997-D180B6BE9BB6}">
      <dgm:prSet/>
      <dgm:spPr>
        <a:solidFill>
          <a:srgbClr val="804092"/>
        </a:solidFill>
      </dgm:spPr>
      <dgm:t>
        <a:bodyPr/>
        <a:lstStyle/>
        <a:p>
          <a:r>
            <a:rPr lang="en-US" dirty="0"/>
            <a:t>Elective Courses</a:t>
          </a:r>
        </a:p>
      </dgm:t>
    </dgm:pt>
    <dgm:pt modelId="{DD1A7755-6A84-45FD-9A03-0DA0C7C0F8EF}" type="parTrans" cxnId="{523940EA-C155-4A32-B8FA-D6F9D2A03664}">
      <dgm:prSet/>
      <dgm:spPr/>
      <dgm:t>
        <a:bodyPr/>
        <a:lstStyle/>
        <a:p>
          <a:endParaRPr lang="en-US"/>
        </a:p>
      </dgm:t>
    </dgm:pt>
    <dgm:pt modelId="{94FBC4DA-7973-4B40-92B8-0A6D0EC99E6D}" type="sibTrans" cxnId="{523940EA-C155-4A32-B8FA-D6F9D2A03664}">
      <dgm:prSet/>
      <dgm:spPr/>
      <dgm:t>
        <a:bodyPr/>
        <a:lstStyle/>
        <a:p>
          <a:endParaRPr lang="en-US"/>
        </a:p>
      </dgm:t>
    </dgm:pt>
    <dgm:pt modelId="{28FAADA8-DC6A-4E99-83A2-5B30963215C0}" type="pres">
      <dgm:prSet presAssocID="{CEE1915D-7359-4B1E-BC4B-A972FFC672FE}" presName="cycle" presStyleCnt="0">
        <dgm:presLayoutVars>
          <dgm:chMax val="1"/>
          <dgm:dir/>
          <dgm:animLvl val="ctr"/>
          <dgm:resizeHandles val="exact"/>
        </dgm:presLayoutVars>
      </dgm:prSet>
      <dgm:spPr/>
    </dgm:pt>
    <dgm:pt modelId="{DBF8E967-CAA0-4667-855C-2ADC609CB295}" type="pres">
      <dgm:prSet presAssocID="{BAB45140-0957-4B1E-BC47-FAE66552E8BD}" presName="centerShape" presStyleLbl="node0" presStyleIdx="0" presStyleCnt="1"/>
      <dgm:spPr/>
    </dgm:pt>
    <dgm:pt modelId="{EFC59603-CDBF-4133-875F-A55E34329A56}" type="pres">
      <dgm:prSet presAssocID="{880D1B8D-4C3E-4DDC-98AD-D1A2768F6D6F}" presName="Name9" presStyleLbl="parChTrans1D2" presStyleIdx="0" presStyleCnt="4"/>
      <dgm:spPr/>
    </dgm:pt>
    <dgm:pt modelId="{C39B5E4F-6B08-4987-A2CD-C76F1E102512}" type="pres">
      <dgm:prSet presAssocID="{880D1B8D-4C3E-4DDC-98AD-D1A2768F6D6F}" presName="connTx" presStyleLbl="parChTrans1D2" presStyleIdx="0" presStyleCnt="4"/>
      <dgm:spPr/>
    </dgm:pt>
    <dgm:pt modelId="{CE7B2053-877D-4F85-9641-C62E25001784}" type="pres">
      <dgm:prSet presAssocID="{A5DF23D8-F247-4AD3-B0FE-A02A77629173}" presName="node" presStyleLbl="node1" presStyleIdx="0" presStyleCnt="4">
        <dgm:presLayoutVars>
          <dgm:bulletEnabled val="1"/>
        </dgm:presLayoutVars>
      </dgm:prSet>
      <dgm:spPr/>
    </dgm:pt>
    <dgm:pt modelId="{36A1F48A-64E5-4CA0-89EE-9E092271B075}" type="pres">
      <dgm:prSet presAssocID="{497FCF6D-B9AF-4876-AC4B-D9BD1BAFDBA6}" presName="Name9" presStyleLbl="parChTrans1D2" presStyleIdx="1" presStyleCnt="4"/>
      <dgm:spPr/>
    </dgm:pt>
    <dgm:pt modelId="{58C50A67-CF41-42DD-81C4-A1F897E9FB85}" type="pres">
      <dgm:prSet presAssocID="{497FCF6D-B9AF-4876-AC4B-D9BD1BAFDBA6}" presName="connTx" presStyleLbl="parChTrans1D2" presStyleIdx="1" presStyleCnt="4"/>
      <dgm:spPr/>
    </dgm:pt>
    <dgm:pt modelId="{601E6CBC-DC1A-4761-B937-8556CF63313E}" type="pres">
      <dgm:prSet presAssocID="{E05949C9-97FE-4583-9FC0-A848BE7AB595}" presName="node" presStyleLbl="node1" presStyleIdx="1" presStyleCnt="4">
        <dgm:presLayoutVars>
          <dgm:bulletEnabled val="1"/>
        </dgm:presLayoutVars>
      </dgm:prSet>
      <dgm:spPr/>
    </dgm:pt>
    <dgm:pt modelId="{B549DFC7-71EA-4A86-9437-3B6703BD9C28}" type="pres">
      <dgm:prSet presAssocID="{FC8010D5-7804-4076-B553-582110247110}" presName="Name9" presStyleLbl="parChTrans1D2" presStyleIdx="2" presStyleCnt="4"/>
      <dgm:spPr/>
    </dgm:pt>
    <dgm:pt modelId="{08C7500A-D3A4-41ED-89A0-95AF9477F8DB}" type="pres">
      <dgm:prSet presAssocID="{FC8010D5-7804-4076-B553-582110247110}" presName="connTx" presStyleLbl="parChTrans1D2" presStyleIdx="2" presStyleCnt="4"/>
      <dgm:spPr/>
    </dgm:pt>
    <dgm:pt modelId="{89737226-EB64-420E-906C-8DFA25AF2A26}" type="pres">
      <dgm:prSet presAssocID="{36110633-858E-4A92-A56C-9731C21B3D61}" presName="node" presStyleLbl="node1" presStyleIdx="2" presStyleCnt="4">
        <dgm:presLayoutVars>
          <dgm:bulletEnabled val="1"/>
        </dgm:presLayoutVars>
      </dgm:prSet>
      <dgm:spPr/>
    </dgm:pt>
    <dgm:pt modelId="{01053C57-A8D6-4B48-A757-020B284A7B48}" type="pres">
      <dgm:prSet presAssocID="{DD1A7755-6A84-45FD-9A03-0DA0C7C0F8EF}" presName="Name9" presStyleLbl="parChTrans1D2" presStyleIdx="3" presStyleCnt="4"/>
      <dgm:spPr/>
    </dgm:pt>
    <dgm:pt modelId="{356507B6-1DF8-40F7-AE30-90A4F251A862}" type="pres">
      <dgm:prSet presAssocID="{DD1A7755-6A84-45FD-9A03-0DA0C7C0F8EF}" presName="connTx" presStyleLbl="parChTrans1D2" presStyleIdx="3" presStyleCnt="4"/>
      <dgm:spPr/>
    </dgm:pt>
    <dgm:pt modelId="{9682BAEC-97EA-4E70-842B-B42349372EF4}" type="pres">
      <dgm:prSet presAssocID="{C28B98D4-77CD-4B89-B997-D180B6BE9BB6}" presName="node" presStyleLbl="node1" presStyleIdx="3" presStyleCnt="4">
        <dgm:presLayoutVars>
          <dgm:bulletEnabled val="1"/>
        </dgm:presLayoutVars>
      </dgm:prSet>
      <dgm:spPr/>
    </dgm:pt>
  </dgm:ptLst>
  <dgm:cxnLst>
    <dgm:cxn modelId="{22262000-F46E-48B2-9B95-07E1B4BEA661}" type="presOf" srcId="{36110633-858E-4A92-A56C-9731C21B3D61}" destId="{89737226-EB64-420E-906C-8DFA25AF2A26}" srcOrd="0" destOrd="0" presId="urn:microsoft.com/office/officeart/2005/8/layout/radial1"/>
    <dgm:cxn modelId="{33097816-DDED-4789-B106-E04980645D62}" type="presOf" srcId="{FC8010D5-7804-4076-B553-582110247110}" destId="{B549DFC7-71EA-4A86-9437-3B6703BD9C28}" srcOrd="0" destOrd="0" presId="urn:microsoft.com/office/officeart/2005/8/layout/radial1"/>
    <dgm:cxn modelId="{1E52621B-E5B4-4720-8EBE-E8FB44CDDE83}" type="presOf" srcId="{DD1A7755-6A84-45FD-9A03-0DA0C7C0F8EF}" destId="{01053C57-A8D6-4B48-A757-020B284A7B48}" srcOrd="0" destOrd="0" presId="urn:microsoft.com/office/officeart/2005/8/layout/radial1"/>
    <dgm:cxn modelId="{F5C16721-0F2F-480D-A1B6-F7A7C0733CF9}" type="presOf" srcId="{880D1B8D-4C3E-4DDC-98AD-D1A2768F6D6F}" destId="{EFC59603-CDBF-4133-875F-A55E34329A56}" srcOrd="0" destOrd="0" presId="urn:microsoft.com/office/officeart/2005/8/layout/radial1"/>
    <dgm:cxn modelId="{22DB2545-B042-41E5-B59A-34303740E6E5}" srcId="{BAB45140-0957-4B1E-BC47-FAE66552E8BD}" destId="{36110633-858E-4A92-A56C-9731C21B3D61}" srcOrd="2" destOrd="0" parTransId="{FC8010D5-7804-4076-B553-582110247110}" sibTransId="{C84468A4-357D-4861-9473-3137E336BAAD}"/>
    <dgm:cxn modelId="{5E907866-7C17-45C4-A3D6-5A6E146A817C}" type="presOf" srcId="{CEE1915D-7359-4B1E-BC4B-A972FFC672FE}" destId="{28FAADA8-DC6A-4E99-83A2-5B30963215C0}" srcOrd="0" destOrd="0" presId="urn:microsoft.com/office/officeart/2005/8/layout/radial1"/>
    <dgm:cxn modelId="{2D35AE48-EFE3-45B0-B51B-A1D5A28A009C}" type="presOf" srcId="{497FCF6D-B9AF-4876-AC4B-D9BD1BAFDBA6}" destId="{58C50A67-CF41-42DD-81C4-A1F897E9FB85}" srcOrd="1" destOrd="0" presId="urn:microsoft.com/office/officeart/2005/8/layout/radial1"/>
    <dgm:cxn modelId="{5C25E678-F749-406D-BEE9-691AA7505DD4}" srcId="{BAB45140-0957-4B1E-BC47-FAE66552E8BD}" destId="{A5DF23D8-F247-4AD3-B0FE-A02A77629173}" srcOrd="0" destOrd="0" parTransId="{880D1B8D-4C3E-4DDC-98AD-D1A2768F6D6F}" sibTransId="{38A149A2-F998-4102-870D-559C243CF5F7}"/>
    <dgm:cxn modelId="{06CC7A9A-2049-4532-AEDA-90C0E59EACF3}" type="presOf" srcId="{497FCF6D-B9AF-4876-AC4B-D9BD1BAFDBA6}" destId="{36A1F48A-64E5-4CA0-89EE-9E092271B075}" srcOrd="0" destOrd="0" presId="urn:microsoft.com/office/officeart/2005/8/layout/radial1"/>
    <dgm:cxn modelId="{C5467E9D-5BA5-4AC1-99AC-5EA986E5DCE2}" srcId="{BAB45140-0957-4B1E-BC47-FAE66552E8BD}" destId="{E05949C9-97FE-4583-9FC0-A848BE7AB595}" srcOrd="1" destOrd="0" parTransId="{497FCF6D-B9AF-4876-AC4B-D9BD1BAFDBA6}" sibTransId="{A02D86D7-E5AE-4F08-BDEF-4EAE12FC4875}"/>
    <dgm:cxn modelId="{7FAB639F-4622-4408-B5FF-848418258CD1}" type="presOf" srcId="{E05949C9-97FE-4583-9FC0-A848BE7AB595}" destId="{601E6CBC-DC1A-4761-B937-8556CF63313E}" srcOrd="0" destOrd="0" presId="urn:microsoft.com/office/officeart/2005/8/layout/radial1"/>
    <dgm:cxn modelId="{FB87A7BE-F4BD-4E61-890E-BBAD0784AA55}" type="presOf" srcId="{880D1B8D-4C3E-4DDC-98AD-D1A2768F6D6F}" destId="{C39B5E4F-6B08-4987-A2CD-C76F1E102512}" srcOrd="1" destOrd="0" presId="urn:microsoft.com/office/officeart/2005/8/layout/radial1"/>
    <dgm:cxn modelId="{90E0B9D8-56CC-457B-A348-EE6870115143}" type="presOf" srcId="{A5DF23D8-F247-4AD3-B0FE-A02A77629173}" destId="{CE7B2053-877D-4F85-9641-C62E25001784}" srcOrd="0" destOrd="0" presId="urn:microsoft.com/office/officeart/2005/8/layout/radial1"/>
    <dgm:cxn modelId="{7653AAE3-39FA-4CED-85BC-A9634F065BEC}" type="presOf" srcId="{FC8010D5-7804-4076-B553-582110247110}" destId="{08C7500A-D3A4-41ED-89A0-95AF9477F8DB}" srcOrd="1" destOrd="0" presId="urn:microsoft.com/office/officeart/2005/8/layout/radial1"/>
    <dgm:cxn modelId="{C8BE0FE5-A8B0-49D8-ACF4-CEF8210D08E2}" srcId="{CEE1915D-7359-4B1E-BC4B-A972FFC672FE}" destId="{BAB45140-0957-4B1E-BC47-FAE66552E8BD}" srcOrd="0" destOrd="0" parTransId="{6E000DE8-7C79-45EB-9560-8422669951E8}" sibTransId="{E51BDDC7-7251-4176-A9A9-64B7AF0D7153}"/>
    <dgm:cxn modelId="{5CF70CEA-60A0-4748-898C-D9AFDC8F2E22}" type="presOf" srcId="{DD1A7755-6A84-45FD-9A03-0DA0C7C0F8EF}" destId="{356507B6-1DF8-40F7-AE30-90A4F251A862}" srcOrd="1" destOrd="0" presId="urn:microsoft.com/office/officeart/2005/8/layout/radial1"/>
    <dgm:cxn modelId="{523940EA-C155-4A32-B8FA-D6F9D2A03664}" srcId="{BAB45140-0957-4B1E-BC47-FAE66552E8BD}" destId="{C28B98D4-77CD-4B89-B997-D180B6BE9BB6}" srcOrd="3" destOrd="0" parTransId="{DD1A7755-6A84-45FD-9A03-0DA0C7C0F8EF}" sibTransId="{94FBC4DA-7973-4B40-92B8-0A6D0EC99E6D}"/>
    <dgm:cxn modelId="{409A31EF-9539-46EE-BE63-8EF5CFB9C925}" type="presOf" srcId="{C28B98D4-77CD-4B89-B997-D180B6BE9BB6}" destId="{9682BAEC-97EA-4E70-842B-B42349372EF4}" srcOrd="0" destOrd="0" presId="urn:microsoft.com/office/officeart/2005/8/layout/radial1"/>
    <dgm:cxn modelId="{25C0A5F2-62E5-40D3-8F13-A35D65154E36}" type="presOf" srcId="{BAB45140-0957-4B1E-BC47-FAE66552E8BD}" destId="{DBF8E967-CAA0-4667-855C-2ADC609CB295}" srcOrd="0" destOrd="0" presId="urn:microsoft.com/office/officeart/2005/8/layout/radial1"/>
    <dgm:cxn modelId="{A4C2D8B8-439E-4B5C-948C-3B1E81FF7A3C}" type="presParOf" srcId="{28FAADA8-DC6A-4E99-83A2-5B30963215C0}" destId="{DBF8E967-CAA0-4667-855C-2ADC609CB295}" srcOrd="0" destOrd="0" presId="urn:microsoft.com/office/officeart/2005/8/layout/radial1"/>
    <dgm:cxn modelId="{0293221F-80EA-4007-9FA5-0567D96E73A0}" type="presParOf" srcId="{28FAADA8-DC6A-4E99-83A2-5B30963215C0}" destId="{EFC59603-CDBF-4133-875F-A55E34329A56}" srcOrd="1" destOrd="0" presId="urn:microsoft.com/office/officeart/2005/8/layout/radial1"/>
    <dgm:cxn modelId="{D74FCFAF-AF80-44BB-A518-8203E4F31E13}" type="presParOf" srcId="{EFC59603-CDBF-4133-875F-A55E34329A56}" destId="{C39B5E4F-6B08-4987-A2CD-C76F1E102512}" srcOrd="0" destOrd="0" presId="urn:microsoft.com/office/officeart/2005/8/layout/radial1"/>
    <dgm:cxn modelId="{82DBCC13-0016-4701-AB43-E4DC932D0F07}" type="presParOf" srcId="{28FAADA8-DC6A-4E99-83A2-5B30963215C0}" destId="{CE7B2053-877D-4F85-9641-C62E25001784}" srcOrd="2" destOrd="0" presId="urn:microsoft.com/office/officeart/2005/8/layout/radial1"/>
    <dgm:cxn modelId="{EB0E1246-A883-4B4E-937A-D6B2E940A354}" type="presParOf" srcId="{28FAADA8-DC6A-4E99-83A2-5B30963215C0}" destId="{36A1F48A-64E5-4CA0-89EE-9E092271B075}" srcOrd="3" destOrd="0" presId="urn:microsoft.com/office/officeart/2005/8/layout/radial1"/>
    <dgm:cxn modelId="{819D9E06-8F28-4C7B-AB54-8009B3CFCE12}" type="presParOf" srcId="{36A1F48A-64E5-4CA0-89EE-9E092271B075}" destId="{58C50A67-CF41-42DD-81C4-A1F897E9FB85}" srcOrd="0" destOrd="0" presId="urn:microsoft.com/office/officeart/2005/8/layout/radial1"/>
    <dgm:cxn modelId="{631BB973-1138-4071-8D42-A2D9A44C9C88}" type="presParOf" srcId="{28FAADA8-DC6A-4E99-83A2-5B30963215C0}" destId="{601E6CBC-DC1A-4761-B937-8556CF63313E}" srcOrd="4" destOrd="0" presId="urn:microsoft.com/office/officeart/2005/8/layout/radial1"/>
    <dgm:cxn modelId="{D6042130-D3EA-4DE8-9AA6-E5B9A073C408}" type="presParOf" srcId="{28FAADA8-DC6A-4E99-83A2-5B30963215C0}" destId="{B549DFC7-71EA-4A86-9437-3B6703BD9C28}" srcOrd="5" destOrd="0" presId="urn:microsoft.com/office/officeart/2005/8/layout/radial1"/>
    <dgm:cxn modelId="{09D328C0-2998-4FBF-AAC5-4A3303DD0CB0}" type="presParOf" srcId="{B549DFC7-71EA-4A86-9437-3B6703BD9C28}" destId="{08C7500A-D3A4-41ED-89A0-95AF9477F8DB}" srcOrd="0" destOrd="0" presId="urn:microsoft.com/office/officeart/2005/8/layout/radial1"/>
    <dgm:cxn modelId="{9B8520E0-4413-44B5-8520-17DF16C9F84E}" type="presParOf" srcId="{28FAADA8-DC6A-4E99-83A2-5B30963215C0}" destId="{89737226-EB64-420E-906C-8DFA25AF2A26}" srcOrd="6" destOrd="0" presId="urn:microsoft.com/office/officeart/2005/8/layout/radial1"/>
    <dgm:cxn modelId="{C66E272F-9695-46D6-B5EB-0592D847150B}" type="presParOf" srcId="{28FAADA8-DC6A-4E99-83A2-5B30963215C0}" destId="{01053C57-A8D6-4B48-A757-020B284A7B48}" srcOrd="7" destOrd="0" presId="urn:microsoft.com/office/officeart/2005/8/layout/radial1"/>
    <dgm:cxn modelId="{3E900DA4-5311-456D-AE8B-F084F9F4D428}" type="presParOf" srcId="{01053C57-A8D6-4B48-A757-020B284A7B48}" destId="{356507B6-1DF8-40F7-AE30-90A4F251A862}" srcOrd="0" destOrd="0" presId="urn:microsoft.com/office/officeart/2005/8/layout/radial1"/>
    <dgm:cxn modelId="{0E0C8468-8FF0-49EA-807D-C10628C5C9FD}" type="presParOf" srcId="{28FAADA8-DC6A-4E99-83A2-5B30963215C0}" destId="{9682BAEC-97EA-4E70-842B-B42349372EF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E967-CAA0-4667-855C-2ADC609CB295}">
      <dsp:nvSpPr>
        <dsp:cNvPr id="0" name=""/>
        <dsp:cNvSpPr/>
      </dsp:nvSpPr>
      <dsp:spPr>
        <a:xfrm>
          <a:off x="2982714" y="1901626"/>
          <a:ext cx="1445021" cy="1445021"/>
        </a:xfrm>
        <a:prstGeom prst="ellipse">
          <a:avLst/>
        </a:prstGeom>
        <a:solidFill>
          <a:srgbClr val="B24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Employee Development</a:t>
          </a:r>
        </a:p>
      </dsp:txBody>
      <dsp:txXfrm>
        <a:off x="3194332" y="2113244"/>
        <a:ext cx="1021785" cy="1021785"/>
      </dsp:txXfrm>
    </dsp:sp>
    <dsp:sp modelId="{EFC59603-CDBF-4133-875F-A55E34329A56}">
      <dsp:nvSpPr>
        <dsp:cNvPr id="0" name=""/>
        <dsp:cNvSpPr/>
      </dsp:nvSpPr>
      <dsp:spPr>
        <a:xfrm rot="16200000">
          <a:off x="3486977" y="1665829"/>
          <a:ext cx="436495" cy="35099"/>
        </a:xfrm>
        <a:custGeom>
          <a:avLst/>
          <a:gdLst/>
          <a:ahLst/>
          <a:cxnLst/>
          <a:rect l="0" t="0" r="0" b="0"/>
          <a:pathLst>
            <a:path>
              <a:moveTo>
                <a:pt x="0" y="17549"/>
              </a:moveTo>
              <a:lnTo>
                <a:pt x="436495" y="1754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4312" y="1672466"/>
        <a:ext cx="21824" cy="21824"/>
      </dsp:txXfrm>
    </dsp:sp>
    <dsp:sp modelId="{CE7B2053-877D-4F85-9641-C62E25001784}">
      <dsp:nvSpPr>
        <dsp:cNvPr id="0" name=""/>
        <dsp:cNvSpPr/>
      </dsp:nvSpPr>
      <dsp:spPr>
        <a:xfrm>
          <a:off x="2982714" y="20110"/>
          <a:ext cx="1445021" cy="144502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Fully Prepared to Lead</a:t>
          </a:r>
        </a:p>
      </dsp:txBody>
      <dsp:txXfrm>
        <a:off x="3194332" y="231728"/>
        <a:ext cx="1021785" cy="1021785"/>
      </dsp:txXfrm>
    </dsp:sp>
    <dsp:sp modelId="{36A1F48A-64E5-4CA0-89EE-9E092271B075}">
      <dsp:nvSpPr>
        <dsp:cNvPr id="0" name=""/>
        <dsp:cNvSpPr/>
      </dsp:nvSpPr>
      <dsp:spPr>
        <a:xfrm>
          <a:off x="4427735" y="2606587"/>
          <a:ext cx="436495" cy="35099"/>
        </a:xfrm>
        <a:custGeom>
          <a:avLst/>
          <a:gdLst/>
          <a:ahLst/>
          <a:cxnLst/>
          <a:rect l="0" t="0" r="0" b="0"/>
          <a:pathLst>
            <a:path>
              <a:moveTo>
                <a:pt x="0" y="17549"/>
              </a:moveTo>
              <a:lnTo>
                <a:pt x="436495" y="1754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5070" y="2613225"/>
        <a:ext cx="21824" cy="21824"/>
      </dsp:txXfrm>
    </dsp:sp>
    <dsp:sp modelId="{601E6CBC-DC1A-4761-B937-8556CF63313E}">
      <dsp:nvSpPr>
        <dsp:cNvPr id="0" name=""/>
        <dsp:cNvSpPr/>
      </dsp:nvSpPr>
      <dsp:spPr>
        <a:xfrm>
          <a:off x="4864230" y="1901626"/>
          <a:ext cx="1445021" cy="1445021"/>
        </a:xfrm>
        <a:prstGeom prst="ellipse">
          <a:avLst/>
        </a:prstGeom>
        <a:solidFill>
          <a:srgbClr val="7E86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Division and/or Team Mission and Vision</a:t>
          </a:r>
        </a:p>
      </dsp:txBody>
      <dsp:txXfrm>
        <a:off x="5075848" y="2113244"/>
        <a:ext cx="1021785" cy="1021785"/>
      </dsp:txXfrm>
    </dsp:sp>
    <dsp:sp modelId="{B549DFC7-71EA-4A86-9437-3B6703BD9C28}">
      <dsp:nvSpPr>
        <dsp:cNvPr id="0" name=""/>
        <dsp:cNvSpPr/>
      </dsp:nvSpPr>
      <dsp:spPr>
        <a:xfrm rot="5400000">
          <a:off x="3486977" y="3547345"/>
          <a:ext cx="436495" cy="35099"/>
        </a:xfrm>
        <a:custGeom>
          <a:avLst/>
          <a:gdLst/>
          <a:ahLst/>
          <a:cxnLst/>
          <a:rect l="0" t="0" r="0" b="0"/>
          <a:pathLst>
            <a:path>
              <a:moveTo>
                <a:pt x="0" y="17549"/>
              </a:moveTo>
              <a:lnTo>
                <a:pt x="436495" y="1754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4312" y="3553983"/>
        <a:ext cx="21824" cy="21824"/>
      </dsp:txXfrm>
    </dsp:sp>
    <dsp:sp modelId="{89737226-EB64-420E-906C-8DFA25AF2A26}">
      <dsp:nvSpPr>
        <dsp:cNvPr id="0" name=""/>
        <dsp:cNvSpPr/>
      </dsp:nvSpPr>
      <dsp:spPr>
        <a:xfrm>
          <a:off x="2982714" y="3783143"/>
          <a:ext cx="1445021" cy="1445021"/>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Performance Management</a:t>
          </a:r>
        </a:p>
      </dsp:txBody>
      <dsp:txXfrm>
        <a:off x="3194332" y="3994761"/>
        <a:ext cx="1021785" cy="1021785"/>
      </dsp:txXfrm>
    </dsp:sp>
    <dsp:sp modelId="{01053C57-A8D6-4B48-A757-020B284A7B48}">
      <dsp:nvSpPr>
        <dsp:cNvPr id="0" name=""/>
        <dsp:cNvSpPr/>
      </dsp:nvSpPr>
      <dsp:spPr>
        <a:xfrm rot="10800000">
          <a:off x="2546219" y="2606587"/>
          <a:ext cx="436495" cy="35099"/>
        </a:xfrm>
        <a:custGeom>
          <a:avLst/>
          <a:gdLst/>
          <a:ahLst/>
          <a:cxnLst/>
          <a:rect l="0" t="0" r="0" b="0"/>
          <a:pathLst>
            <a:path>
              <a:moveTo>
                <a:pt x="0" y="17549"/>
              </a:moveTo>
              <a:lnTo>
                <a:pt x="436495" y="1754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53554" y="2613225"/>
        <a:ext cx="21824" cy="21824"/>
      </dsp:txXfrm>
    </dsp:sp>
    <dsp:sp modelId="{9682BAEC-97EA-4E70-842B-B42349372EF4}">
      <dsp:nvSpPr>
        <dsp:cNvPr id="0" name=""/>
        <dsp:cNvSpPr/>
      </dsp:nvSpPr>
      <dsp:spPr>
        <a:xfrm>
          <a:off x="1101197" y="1901626"/>
          <a:ext cx="1445021" cy="1445021"/>
        </a:xfrm>
        <a:prstGeom prst="ellipse">
          <a:avLst/>
        </a:prstGeom>
        <a:solidFill>
          <a:srgbClr val="8040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Elective Courses</a:t>
          </a:r>
        </a:p>
      </dsp:txBody>
      <dsp:txXfrm>
        <a:off x="1312815" y="2113244"/>
        <a:ext cx="1021785" cy="10217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2293231E-836C-4024-BAF1-2A4B8BBA0B5F}" type="datetimeFigureOut">
              <a:rPr lang="en-US" smtClean="0"/>
              <a:t>7/23/2020</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47A2F67B-B6AC-4BF2-A19C-D61A18ABC7E1}" type="slidenum">
              <a:rPr lang="en-US" smtClean="0"/>
              <a:t>‹#›</a:t>
            </a:fld>
            <a:endParaRPr lang="en-US"/>
          </a:p>
        </p:txBody>
      </p:sp>
    </p:spTree>
    <p:extLst>
      <p:ext uri="{BB962C8B-B14F-4D97-AF65-F5344CB8AC3E}">
        <p14:creationId xmlns:p14="http://schemas.microsoft.com/office/powerpoint/2010/main" val="27483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F3B439CC-184C-462A-829A-85D759F2698C}" type="datetimeFigureOut">
              <a:rPr lang="en-US" smtClean="0"/>
              <a:t>7/23/2020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028A56E-4861-44D8-89A0-23468C3ADF3E}" type="slidenum">
              <a:rPr lang="en-US" smtClean="0"/>
              <a:t>‹#›</a:t>
            </a:fld>
            <a:endParaRPr lang="en-US"/>
          </a:p>
        </p:txBody>
      </p:sp>
    </p:spTree>
    <p:extLst>
      <p:ext uri="{BB962C8B-B14F-4D97-AF65-F5344CB8AC3E}">
        <p14:creationId xmlns:p14="http://schemas.microsoft.com/office/powerpoint/2010/main" val="309802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A56E-4861-44D8-89A0-23468C3ADF3E}" type="slidenum">
              <a:rPr lang="en-US" smtClean="0"/>
              <a:t>1</a:t>
            </a:fld>
            <a:endParaRPr lang="en-US"/>
          </a:p>
        </p:txBody>
      </p:sp>
    </p:spTree>
    <p:extLst>
      <p:ext uri="{BB962C8B-B14F-4D97-AF65-F5344CB8AC3E}">
        <p14:creationId xmlns:p14="http://schemas.microsoft.com/office/powerpoint/2010/main" val="17263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8063B62-800E-450E-B8AD-C53F1C33FC2E}" type="slidenum">
              <a:rPr lang="en-US" smtClean="0"/>
              <a:t>10</a:t>
            </a:fld>
            <a:endParaRPr lang="en-US"/>
          </a:p>
        </p:txBody>
      </p:sp>
    </p:spTree>
    <p:extLst>
      <p:ext uri="{BB962C8B-B14F-4D97-AF65-F5344CB8AC3E}">
        <p14:creationId xmlns:p14="http://schemas.microsoft.com/office/powerpoint/2010/main" val="254203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63B62-800E-450E-B8AD-C53F1C33FC2E}" type="slidenum">
              <a:rPr lang="en-US" smtClean="0"/>
              <a:t>11</a:t>
            </a:fld>
            <a:endParaRPr lang="en-US"/>
          </a:p>
        </p:txBody>
      </p:sp>
    </p:spTree>
    <p:extLst>
      <p:ext uri="{BB962C8B-B14F-4D97-AF65-F5344CB8AC3E}">
        <p14:creationId xmlns:p14="http://schemas.microsoft.com/office/powerpoint/2010/main" val="102846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obtained from a 2019 National Association of Colleges and Employers or (NACE) Survey, states that the career competency employer’s value most is critical thinking/problem solving. So with this understanding, we will spend a few moments examining the concept of Decision-Making, one of the competencies within our campus Leadership Framework.</a:t>
            </a:r>
          </a:p>
          <a:p>
            <a:endParaRPr lang="en-US" dirty="0"/>
          </a:p>
          <a:p>
            <a:r>
              <a:rPr lang="en-US" dirty="0"/>
              <a:t>I would like to ask the question - What is your definition of Decision-Making? </a:t>
            </a:r>
          </a:p>
          <a:p>
            <a:pPr marL="171450" indent="-171450">
              <a:buFont typeface="Arial" panose="020B0604020202020204" pitchFamily="34" charset="0"/>
              <a:buChar char="•"/>
            </a:pPr>
            <a:r>
              <a:rPr lang="en-US" dirty="0"/>
              <a:t>What experiences have you had (good or bad) that has informed your definition? </a:t>
            </a:r>
          </a:p>
          <a:p>
            <a:pPr marL="171450" indent="-171450">
              <a:buFont typeface="Arial" panose="020B0604020202020204" pitchFamily="34" charset="0"/>
              <a:buChar char="•"/>
            </a:pPr>
            <a:r>
              <a:rPr lang="en-US" dirty="0"/>
              <a:t>What are some important aspects of this competency you value that should be included in your definition?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 will have 2 minutes to write down your definition.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Pair Share </a:t>
            </a:r>
            <a:r>
              <a:rPr lang="en-US" dirty="0"/>
              <a:t>– or groups of three depending on attendance – 5 minutes ( approximately 3.5 minutes per person depending on group size)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Come back together.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12</a:t>
            </a:fld>
            <a:endParaRPr lang="en-US"/>
          </a:p>
        </p:txBody>
      </p:sp>
    </p:spTree>
    <p:extLst>
      <p:ext uri="{BB962C8B-B14F-4D97-AF65-F5344CB8AC3E}">
        <p14:creationId xmlns:p14="http://schemas.microsoft.com/office/powerpoint/2010/main" val="364661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that you ‘ve had an opportunity to discuss your definition of Decision-Making, here is how the Leadership Framework defines Decision-Making.  To be clear your definition is not wrong.</a:t>
            </a:r>
          </a:p>
          <a:p>
            <a:r>
              <a:rPr lang="en-US" dirty="0"/>
              <a:t>Questions to spur individual reflection;</a:t>
            </a:r>
          </a:p>
          <a:p>
            <a:pPr marL="171450" indent="-171450">
              <a:buFont typeface="Arial" panose="020B0604020202020204" pitchFamily="34" charset="0"/>
              <a:buChar char="•"/>
            </a:pPr>
            <a:r>
              <a:rPr lang="en-US" dirty="0"/>
              <a:t>In comparison, does your definition fit with this definition? Why or why not?</a:t>
            </a:r>
          </a:p>
          <a:p>
            <a:pPr marL="171450" indent="-171450">
              <a:buFont typeface="Arial" panose="020B0604020202020204" pitchFamily="34" charset="0"/>
              <a:buChar char="•"/>
            </a:pPr>
            <a:r>
              <a:rPr lang="en-US" dirty="0"/>
              <a:t>What are the differences? </a:t>
            </a:r>
          </a:p>
          <a:p>
            <a:pPr marL="171450" indent="-171450">
              <a:buFont typeface="Arial" panose="020B0604020202020204" pitchFamily="34" charset="0"/>
              <a:buChar char="•"/>
            </a:pPr>
            <a:r>
              <a:rPr lang="en-US" dirty="0"/>
              <a:t>What are the similarities? </a:t>
            </a:r>
          </a:p>
          <a:p>
            <a:pPr marL="171450" indent="-171450">
              <a:buFont typeface="Arial" panose="020B0604020202020204" pitchFamily="34" charset="0"/>
              <a:buChar char="•"/>
            </a:pPr>
            <a:r>
              <a:rPr lang="en-US" dirty="0"/>
              <a:t>How do you see this competency being utilized in your work and daily life?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063B62-800E-450E-B8AD-C53F1C33FC2E}" type="slidenum">
              <a:rPr lang="en-US" smtClean="0"/>
              <a:t>13</a:t>
            </a:fld>
            <a:endParaRPr lang="en-US"/>
          </a:p>
        </p:txBody>
      </p:sp>
    </p:spTree>
    <p:extLst>
      <p:ext uri="{BB962C8B-B14F-4D97-AF65-F5344CB8AC3E}">
        <p14:creationId xmlns:p14="http://schemas.microsoft.com/office/powerpoint/2010/main" val="6505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a:p>
            <a:pPr marL="0" indent="0">
              <a:buFont typeface="Arial" panose="020B0604020202020204" pitchFamily="34" charset="0"/>
              <a:buNone/>
            </a:pPr>
            <a:r>
              <a:rPr lang="en-US" dirty="0"/>
              <a:t>Applying the Leadership Framework to the workplace!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Introduce the Training &amp; Workshop Development Worksheet</a:t>
            </a:r>
            <a:r>
              <a:rPr lang="en-US" dirty="0"/>
              <a:t>.  You will be given </a:t>
            </a:r>
            <a:r>
              <a:rPr lang="en-US" b="1" dirty="0"/>
              <a:t>5 minutes </a:t>
            </a:r>
            <a:r>
              <a:rPr lang="en-US" dirty="0"/>
              <a:t>to fill out the worksheet. </a:t>
            </a:r>
          </a:p>
          <a:p>
            <a:pPr marL="0" indent="0">
              <a:buFont typeface="Arial" panose="020B0604020202020204" pitchFamily="34" charset="0"/>
              <a:buNone/>
            </a:pPr>
            <a:r>
              <a:rPr lang="en-US" dirty="0"/>
              <a:t>You are asked to;</a:t>
            </a:r>
          </a:p>
          <a:p>
            <a:pPr marL="171450" indent="-171450">
              <a:buFont typeface="Arial" panose="020B0604020202020204" pitchFamily="34" charset="0"/>
              <a:buChar char="•"/>
            </a:pPr>
            <a:r>
              <a:rPr lang="en-US" dirty="0"/>
              <a:t>Select an important competency, key topic or skill that you currently train students.  Write that in the box. </a:t>
            </a:r>
          </a:p>
          <a:p>
            <a:pPr marL="171450" indent="-171450">
              <a:buFont typeface="Arial" panose="020B0604020202020204" pitchFamily="34" charset="0"/>
              <a:buChar char="•"/>
            </a:pPr>
            <a:r>
              <a:rPr lang="en-US" dirty="0"/>
              <a:t>Reflect on the training you provide in learning these competencies, topics or skills. Write down 2-3 key takeaways that you hope your students are learning from that training.</a:t>
            </a:r>
          </a:p>
          <a:p>
            <a:pPr marL="171450" indent="-171450">
              <a:buFont typeface="Arial" panose="020B0604020202020204" pitchFamily="34" charset="0"/>
              <a:buChar char="•"/>
            </a:pPr>
            <a:r>
              <a:rPr lang="en-US" dirty="0"/>
              <a:t>Looking at the Framework, do you see any of the values or competencies closely align with what students are learning?</a:t>
            </a:r>
          </a:p>
          <a:p>
            <a:pPr marL="171450" indent="-171450">
              <a:buFont typeface="Arial" panose="020B0604020202020204" pitchFamily="34" charset="0"/>
              <a:buChar char="•"/>
            </a:pPr>
            <a:r>
              <a:rPr lang="en-US" dirty="0"/>
              <a:t>Lastly, in the notes section, based on the values &amp; competencies you have identified, from the section above, review the corresponding outcomes from the LF. How could you use these outcomes in your existing training? Where could the language of the FW add value to an existing training?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5 minutes, I’ll call you back and then you’ll have the opportunity to spend some time sharing your reflections with a partner.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Allow pair-sharing for 5 minutes (3.5 minutes per person</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Call pairs back to the main room to wrap up.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Final questions for large group</a:t>
            </a:r>
          </a:p>
          <a:p>
            <a:pPr marL="0" indent="0">
              <a:buFont typeface="Arial" panose="020B0604020202020204" pitchFamily="34" charset="0"/>
              <a:buNone/>
            </a:pPr>
            <a:r>
              <a:rPr lang="en-US" dirty="0"/>
              <a:t> - How do you see the Framework meeting the needs of your unit?  </a:t>
            </a:r>
          </a:p>
          <a:p>
            <a:pPr marL="0" indent="0">
              <a:buFont typeface="Arial" panose="020B0604020202020204" pitchFamily="34" charset="0"/>
              <a:buNone/>
            </a:pPr>
            <a:r>
              <a:rPr lang="en-US" dirty="0"/>
              <a:t> - Are you able to identify a key take-away from this session?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Questions from the group </a:t>
            </a:r>
            <a:r>
              <a:rPr lang="en-US" dirty="0"/>
              <a:t>– next slide</a:t>
            </a:r>
          </a:p>
        </p:txBody>
      </p:sp>
      <p:sp>
        <p:nvSpPr>
          <p:cNvPr id="4" name="Slide Number Placeholder 3"/>
          <p:cNvSpPr>
            <a:spLocks noGrp="1"/>
          </p:cNvSpPr>
          <p:nvPr>
            <p:ph type="sldNum" sz="quarter" idx="5"/>
          </p:nvPr>
        </p:nvSpPr>
        <p:spPr/>
        <p:txBody>
          <a:bodyPr/>
          <a:lstStyle/>
          <a:p>
            <a:fld id="{9028A56E-4861-44D8-89A0-23468C3ADF3E}" type="slidenum">
              <a:rPr lang="en-US" smtClean="0"/>
              <a:t>14</a:t>
            </a:fld>
            <a:endParaRPr lang="en-US"/>
          </a:p>
        </p:txBody>
      </p:sp>
    </p:spTree>
    <p:extLst>
      <p:ext uri="{BB962C8B-B14F-4D97-AF65-F5344CB8AC3E}">
        <p14:creationId xmlns:p14="http://schemas.microsoft.com/office/powerpoint/2010/main" val="222293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A56E-4861-44D8-89A0-23468C3ADF3E}" type="slidenum">
              <a:rPr lang="en-US" smtClean="0"/>
              <a:t>15</a:t>
            </a:fld>
            <a:endParaRPr lang="en-US"/>
          </a:p>
        </p:txBody>
      </p:sp>
    </p:spTree>
    <p:extLst>
      <p:ext uri="{BB962C8B-B14F-4D97-AF65-F5344CB8AC3E}">
        <p14:creationId xmlns:p14="http://schemas.microsoft.com/office/powerpoint/2010/main" val="248194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2</a:t>
            </a:fld>
            <a:endParaRPr lang="en-US"/>
          </a:p>
        </p:txBody>
      </p:sp>
    </p:spTree>
    <p:extLst>
      <p:ext uri="{BB962C8B-B14F-4D97-AF65-F5344CB8AC3E}">
        <p14:creationId xmlns:p14="http://schemas.microsoft.com/office/powerpoint/2010/main" val="202886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3</a:t>
            </a:fld>
            <a:endParaRPr lang="en-US"/>
          </a:p>
        </p:txBody>
      </p:sp>
    </p:spTree>
    <p:extLst>
      <p:ext uri="{BB962C8B-B14F-4D97-AF65-F5344CB8AC3E}">
        <p14:creationId xmlns:p14="http://schemas.microsoft.com/office/powerpoint/2010/main" val="81677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028A56E-4861-44D8-89A0-23468C3ADF3E}" type="slidenum">
              <a:rPr lang="en-US" smtClean="0"/>
              <a:t>4</a:t>
            </a:fld>
            <a:endParaRPr lang="en-US"/>
          </a:p>
        </p:txBody>
      </p:sp>
    </p:spTree>
    <p:extLst>
      <p:ext uri="{BB962C8B-B14F-4D97-AF65-F5344CB8AC3E}">
        <p14:creationId xmlns:p14="http://schemas.microsoft.com/office/powerpoint/2010/main" val="192824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UW-Madison Leadership Framework or branded Leadership @ UW serves as the foundational leadership model for leadership programming and initiatives within </a:t>
            </a:r>
            <a:r>
              <a:rPr lang="en-US" dirty="0" err="1"/>
              <a:t>CfLI</a:t>
            </a:r>
            <a:r>
              <a:rPr lang="en-US" dirty="0"/>
              <a:t>.</a:t>
            </a:r>
            <a:r>
              <a:rPr lang="en-US" baseline="0" dirty="0"/>
              <a:t> The model is also used more broadly across</a:t>
            </a:r>
            <a:r>
              <a:rPr lang="en-US" dirty="0"/>
              <a:t> campus</a:t>
            </a:r>
            <a:r>
              <a:rPr lang="en-US" baseline="0" dirty="0"/>
              <a:t> in a variety of ways such as – student leadership programming, professional development, course curriculum and goal setting etc. </a:t>
            </a:r>
            <a:r>
              <a:rPr lang="en-US" dirty="0"/>
              <a:t>The Framework was created with the purpose of establishing a shared vision or common language of what leadership means on this campus. This campus-wide leadership model was based on research, grounded in the history and mission of UW-Madison as well as the Wisconsin Idea. A model that is uniquely Wisconsin. </a:t>
            </a:r>
          </a:p>
          <a:p>
            <a:endParaRPr lang="en-US" b="1" dirty="0"/>
          </a:p>
          <a:p>
            <a:r>
              <a:rPr lang="en-US" b="1" dirty="0"/>
              <a:t>Purpose o</a:t>
            </a:r>
            <a:r>
              <a:rPr lang="en-US" dirty="0"/>
              <a:t>f the leadership framework is (three fold) </a:t>
            </a:r>
          </a:p>
          <a:p>
            <a:pPr lvl="0"/>
            <a:r>
              <a:rPr lang="en-US" dirty="0"/>
              <a:t>To create a shared vision and common language of what leadership means on this campus</a:t>
            </a:r>
          </a:p>
          <a:p>
            <a:pPr lvl="0"/>
            <a:r>
              <a:rPr lang="en-US" dirty="0"/>
              <a:t>To connect courses, programs and other opportunities (so that students were learning about the framework in more than one place – throughout campus)</a:t>
            </a:r>
          </a:p>
          <a:p>
            <a:pPr lvl="0"/>
            <a:r>
              <a:rPr lang="en-US" dirty="0"/>
              <a:t>To identify and promote practices, approaches, and behavior that cultivate positive change</a:t>
            </a: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5</a:t>
            </a:fld>
            <a:endParaRPr lang="en-US"/>
          </a:p>
        </p:txBody>
      </p:sp>
    </p:spTree>
    <p:extLst>
      <p:ext uri="{BB962C8B-B14F-4D97-AF65-F5344CB8AC3E}">
        <p14:creationId xmlns:p14="http://schemas.microsoft.com/office/powerpoint/2010/main" val="102153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63B62-800E-450E-B8AD-C53F1C33FC2E}" type="slidenum">
              <a:rPr lang="en-US" smtClean="0"/>
              <a:t>6</a:t>
            </a:fld>
            <a:endParaRPr lang="en-US"/>
          </a:p>
        </p:txBody>
      </p:sp>
    </p:spTree>
    <p:extLst>
      <p:ext uri="{BB962C8B-B14F-4D97-AF65-F5344CB8AC3E}">
        <p14:creationId xmlns:p14="http://schemas.microsoft.com/office/powerpoint/2010/main" val="196641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63B62-800E-450E-B8AD-C53F1C33FC2E}" type="slidenum">
              <a:rPr lang="en-US" smtClean="0"/>
              <a:t>7</a:t>
            </a:fld>
            <a:endParaRPr lang="en-US"/>
          </a:p>
        </p:txBody>
      </p:sp>
    </p:spTree>
    <p:extLst>
      <p:ext uri="{BB962C8B-B14F-4D97-AF65-F5344CB8AC3E}">
        <p14:creationId xmlns:p14="http://schemas.microsoft.com/office/powerpoint/2010/main" val="23825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8063B62-800E-450E-B8AD-C53F1C33FC2E}" type="slidenum">
              <a:rPr lang="en-US" smtClean="0"/>
              <a:t>8</a:t>
            </a:fld>
            <a:endParaRPr lang="en-US"/>
          </a:p>
        </p:txBody>
      </p:sp>
    </p:spTree>
    <p:extLst>
      <p:ext uri="{BB962C8B-B14F-4D97-AF65-F5344CB8AC3E}">
        <p14:creationId xmlns:p14="http://schemas.microsoft.com/office/powerpoint/2010/main" val="227961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63B62-800E-450E-B8AD-C53F1C33FC2E}" type="slidenum">
              <a:rPr lang="en-US" smtClean="0"/>
              <a:t>9</a:t>
            </a:fld>
            <a:endParaRPr lang="en-US"/>
          </a:p>
        </p:txBody>
      </p:sp>
    </p:spTree>
    <p:extLst>
      <p:ext uri="{BB962C8B-B14F-4D97-AF65-F5344CB8AC3E}">
        <p14:creationId xmlns:p14="http://schemas.microsoft.com/office/powerpoint/2010/main" val="399200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741E-3255-4BE9-80A8-9B10CA334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66FC7-2034-4C7C-BDBF-97161EA91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889FF-4657-4226-BF9E-C5CB9E0C7D0B}"/>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CBD8AD3A-6F19-4842-B587-9112724D0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4D708-7BB1-4B94-82C1-E0D28BB1E605}"/>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7" name="Picture 6">
            <a:extLst>
              <a:ext uri="{FF2B5EF4-FFF2-40B4-BE49-F238E27FC236}">
                <a16:creationId xmlns:a16="http://schemas.microsoft.com/office/drawing/2014/main" id="{01C0AFAC-FD09-4F08-BB08-CE731E1C1595}"/>
              </a:ext>
            </a:extLst>
          </p:cNvPr>
          <p:cNvPicPr>
            <a:picLocks noChangeAspect="1"/>
          </p:cNvPicPr>
          <p:nvPr userDrawn="1"/>
        </p:nvPicPr>
        <p:blipFill>
          <a:blip r:embed="rId2"/>
          <a:stretch>
            <a:fillRect/>
          </a:stretch>
        </p:blipFill>
        <p:spPr>
          <a:xfrm>
            <a:off x="-128042" y="251050"/>
            <a:ext cx="2538792" cy="2538792"/>
          </a:xfrm>
          <a:prstGeom prst="rect">
            <a:avLst/>
          </a:prstGeom>
        </p:spPr>
      </p:pic>
    </p:spTree>
    <p:extLst>
      <p:ext uri="{BB962C8B-B14F-4D97-AF65-F5344CB8AC3E}">
        <p14:creationId xmlns:p14="http://schemas.microsoft.com/office/powerpoint/2010/main" val="163658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AE7-096E-4A35-A642-B80DF979F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44BA50-EE25-463A-92BC-8B37D0B601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23647-D9EF-4241-9187-43D3E8D759E9}"/>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1B4B8907-1BD3-401C-81AE-85803206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C2ECD-1A23-453D-93B9-DB5235C67E39}"/>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33043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A8C6C-B80D-4385-A5CE-D94B489D07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7083F-AB11-4D7E-9583-B26A3C887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87E73-5F23-4BB8-A817-3E891E7C7AEC}"/>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EF2BB363-9968-4F33-B438-BF87C4339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1F4C-2337-481F-9EB5-F296A9F7AD67}"/>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291227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F83329-1F64-C349-B9C4-084BF6033F9D}"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488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FEED-59E2-4C38-8EC6-C7278617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5FC1B-C331-404B-8027-68CBBE76C6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42253-DF9E-4C77-9966-264DB78D0FF9}"/>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188BB054-C1EA-4705-8E17-6670F5640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5D25A-A8CD-4E84-94D3-A3777B100607}"/>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7" name="Picture 6">
            <a:extLst>
              <a:ext uri="{FF2B5EF4-FFF2-40B4-BE49-F238E27FC236}">
                <a16:creationId xmlns:a16="http://schemas.microsoft.com/office/drawing/2014/main" id="{5A18A811-170A-482E-BFCD-DBCE0C0944A0}"/>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328695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741E-3255-4BE9-80A8-9B10CA334FE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7F66FC7-2034-4C7C-BDBF-97161EA91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889FF-4657-4226-BF9E-C5CB9E0C7D0B}"/>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CBD8AD3A-6F19-4842-B587-9112724D0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4D708-7BB1-4B94-82C1-E0D28BB1E605}"/>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9" name="Picture 8">
            <a:extLst>
              <a:ext uri="{FF2B5EF4-FFF2-40B4-BE49-F238E27FC236}">
                <a16:creationId xmlns:a16="http://schemas.microsoft.com/office/drawing/2014/main" id="{EC2BA08C-046A-4C9B-898F-E832FC4B340B}"/>
              </a:ext>
            </a:extLst>
          </p:cNvPr>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077" y="-831079"/>
            <a:ext cx="4572000" cy="4572000"/>
          </a:xfrm>
          <a:prstGeom prst="rect">
            <a:avLst/>
          </a:prstGeom>
          <a:noFill/>
          <a:ln>
            <a:noFill/>
          </a:ln>
        </p:spPr>
      </p:pic>
    </p:spTree>
    <p:extLst>
      <p:ext uri="{BB962C8B-B14F-4D97-AF65-F5344CB8AC3E}">
        <p14:creationId xmlns:p14="http://schemas.microsoft.com/office/powerpoint/2010/main" val="163658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FEED-59E2-4C38-8EC6-C7278617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5FC1B-C331-404B-8027-68CBBE76C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42253-DF9E-4C77-9966-264DB78D0FF9}"/>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188BB054-C1EA-4705-8E17-6670F5640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5D25A-A8CD-4E84-94D3-A3777B100607}"/>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328695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D88-F012-478E-A708-6DE9B2145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6A28F-0202-450C-9993-74ACCC475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234A0-04B7-45AB-A3A7-9F2B6D0D860D}"/>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700FC5DC-F2E3-4C90-AF5F-3B6330437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5B1C-CA50-46F4-93D0-60C6C5A3BC5A}"/>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7" name="Picture 6">
            <a:extLst>
              <a:ext uri="{FF2B5EF4-FFF2-40B4-BE49-F238E27FC236}">
                <a16:creationId xmlns:a16="http://schemas.microsoft.com/office/drawing/2014/main" id="{270CDCA1-FF9B-4463-8178-2963CBB2BED8}"/>
              </a:ext>
            </a:extLst>
          </p:cNvPr>
          <p:cNvPicPr>
            <a:picLocks noChangeAspect="1"/>
          </p:cNvPicPr>
          <p:nvPr userDrawn="1"/>
        </p:nvPicPr>
        <p:blipFill>
          <a:blip r:embed="rId2"/>
          <a:stretch>
            <a:fillRect/>
          </a:stretch>
        </p:blipFill>
        <p:spPr>
          <a:xfrm>
            <a:off x="-239554" y="229003"/>
            <a:ext cx="2538792" cy="2538792"/>
          </a:xfrm>
          <a:prstGeom prst="rect">
            <a:avLst/>
          </a:prstGeom>
        </p:spPr>
      </p:pic>
    </p:spTree>
    <p:extLst>
      <p:ext uri="{BB962C8B-B14F-4D97-AF65-F5344CB8AC3E}">
        <p14:creationId xmlns:p14="http://schemas.microsoft.com/office/powerpoint/2010/main" val="392209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C710-AB09-4E17-A7FC-16042A585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46812-A00E-40D2-A3D6-949F4D851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A9F910-19FB-4B15-811A-081421930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D0968-C924-47D0-B62E-648E4D2CF472}"/>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6" name="Footer Placeholder 5">
            <a:extLst>
              <a:ext uri="{FF2B5EF4-FFF2-40B4-BE49-F238E27FC236}">
                <a16:creationId xmlns:a16="http://schemas.microsoft.com/office/drawing/2014/main" id="{23F6A659-D495-46E3-B973-4169DEA93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70F20-72BC-4440-98B9-047E49BF7A16}"/>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1313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0441-01E8-4981-AA66-4C8D24B27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6C191-98AC-48D7-B5DE-DAE0D59F2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14521-5384-4550-9801-C1DDD74C6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746C0-30E7-4E29-A905-9C72EF622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D96CD-9A37-4667-B9A8-8AA0E2C13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F258D-CAEA-454F-A271-7FE85FE08659}"/>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8" name="Footer Placeholder 7">
            <a:extLst>
              <a:ext uri="{FF2B5EF4-FFF2-40B4-BE49-F238E27FC236}">
                <a16:creationId xmlns:a16="http://schemas.microsoft.com/office/drawing/2014/main" id="{C095B62C-4A7B-4B85-9F28-0BF5BD6D7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DA136-CAE4-4B41-9E9F-0838ECF08EE3}"/>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108096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F59F-3227-4636-9AEF-611BB7058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AAB35-4AED-42BA-9975-F510D0A41D03}"/>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4" name="Footer Placeholder 3">
            <a:extLst>
              <a:ext uri="{FF2B5EF4-FFF2-40B4-BE49-F238E27FC236}">
                <a16:creationId xmlns:a16="http://schemas.microsoft.com/office/drawing/2014/main" id="{74E979AC-C801-4B83-8F01-F2757B0A38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BF52C-E11D-49AC-89D3-A47C18C380EC}"/>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196473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5FD6D-90CB-43BA-98EB-D9B7E2884E41}"/>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3" name="Footer Placeholder 2">
            <a:extLst>
              <a:ext uri="{FF2B5EF4-FFF2-40B4-BE49-F238E27FC236}">
                <a16:creationId xmlns:a16="http://schemas.microsoft.com/office/drawing/2014/main" id="{0891A975-4C6B-4F31-95B5-9F4210095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1616B5-6006-4468-A3EA-DCEE438C9A3C}"/>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217600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F2B-57F2-4385-A382-5A254CAFD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C80D3-0EBA-43D8-91DE-3DD6FB710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D9A56-86D6-455A-9828-D60CC98C4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21D58-D59C-4BE2-91CC-DB13FD75AB41}"/>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6" name="Footer Placeholder 5">
            <a:extLst>
              <a:ext uri="{FF2B5EF4-FFF2-40B4-BE49-F238E27FC236}">
                <a16:creationId xmlns:a16="http://schemas.microsoft.com/office/drawing/2014/main" id="{1968E134-21E2-4D21-A868-F2E9D0061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EEF4F-5D59-408D-8EC5-01016837CB14}"/>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176358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CF38-9EC9-4D12-80CE-5E2174412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92CEF-E530-4B49-8755-D52AA0D7A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DFD07-4F04-4ACE-9D5C-715F7CC60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53C60-89DA-4D4E-9364-E2CAF4AC899F}"/>
              </a:ext>
            </a:extLst>
          </p:cNvPr>
          <p:cNvSpPr>
            <a:spLocks noGrp="1"/>
          </p:cNvSpPr>
          <p:nvPr>
            <p:ph type="dt" sz="half" idx="10"/>
          </p:nvPr>
        </p:nvSpPr>
        <p:spPr/>
        <p:txBody>
          <a:bodyPr/>
          <a:lstStyle/>
          <a:p>
            <a:fld id="{54C2582B-F4EF-544E-877B-D586A0C331B8}" type="datetimeFigureOut">
              <a:rPr lang="en-US" smtClean="0"/>
              <a:t>7/23/2020</a:t>
            </a:fld>
            <a:endParaRPr lang="en-US"/>
          </a:p>
        </p:txBody>
      </p:sp>
      <p:sp>
        <p:nvSpPr>
          <p:cNvPr id="6" name="Footer Placeholder 5">
            <a:extLst>
              <a:ext uri="{FF2B5EF4-FFF2-40B4-BE49-F238E27FC236}">
                <a16:creationId xmlns:a16="http://schemas.microsoft.com/office/drawing/2014/main" id="{D339EBE7-7A6C-483C-AE4F-B098DE6B4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FEE61-0475-411A-85E6-367EFC162157}"/>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225285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A5355-FA7F-4229-8424-E4261FE50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610525-3AB7-4697-9374-E41498CDE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D4A42-45D8-465C-9B65-93940FC92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C737D2AE-CCBE-4D22-9165-6A9560399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89E692-F369-4DD8-B30E-912B586B3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616FC-65A4-8543-835B-8E25625879D4}" type="slidenum">
              <a:rPr lang="en-US" smtClean="0"/>
              <a:t>‹#›</a:t>
            </a:fld>
            <a:endParaRPr lang="en-US" dirty="0"/>
          </a:p>
        </p:txBody>
      </p:sp>
      <p:pic>
        <p:nvPicPr>
          <p:cNvPr id="7" name="Picture 6">
            <a:extLst>
              <a:ext uri="{FF2B5EF4-FFF2-40B4-BE49-F238E27FC236}">
                <a16:creationId xmlns:a16="http://schemas.microsoft.com/office/drawing/2014/main" id="{07D410E0-2573-4388-B1EF-0736F31F148C}"/>
              </a:ext>
            </a:extLst>
          </p:cNvPr>
          <p:cNvPicPr>
            <a:picLocks noChangeAspect="1"/>
          </p:cNvPicPr>
          <p:nvPr userDrawn="1"/>
        </p:nvPicPr>
        <p:blipFill>
          <a:blip r:embed="rId14"/>
          <a:stretch>
            <a:fillRect/>
          </a:stretch>
        </p:blipFill>
        <p:spPr>
          <a:xfrm>
            <a:off x="9339095" y="4728826"/>
            <a:ext cx="2014705" cy="1810086"/>
          </a:xfrm>
          <a:prstGeom prst="rect">
            <a:avLst/>
          </a:prstGeom>
        </p:spPr>
      </p:pic>
    </p:spTree>
    <p:extLst>
      <p:ext uri="{BB962C8B-B14F-4D97-AF65-F5344CB8AC3E}">
        <p14:creationId xmlns:p14="http://schemas.microsoft.com/office/powerpoint/2010/main" val="136068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A5355-FA7F-4229-8424-E4261FE50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610525-3AB7-4697-9374-E41498CDE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D4A42-45D8-465C-9B65-93940FC92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582B-F4EF-544E-877B-D586A0C331B8}" type="datetimeFigureOut">
              <a:rPr lang="en-US" smtClean="0"/>
              <a:t>7/23/2020</a:t>
            </a:fld>
            <a:endParaRPr lang="en-US"/>
          </a:p>
        </p:txBody>
      </p:sp>
      <p:sp>
        <p:nvSpPr>
          <p:cNvPr id="5" name="Footer Placeholder 4">
            <a:extLst>
              <a:ext uri="{FF2B5EF4-FFF2-40B4-BE49-F238E27FC236}">
                <a16:creationId xmlns:a16="http://schemas.microsoft.com/office/drawing/2014/main" id="{C737D2AE-CCBE-4D22-9165-6A9560399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89E692-F369-4DD8-B30E-912B586B3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616FC-65A4-8543-835B-8E25625879D4}" type="slidenum">
              <a:rPr lang="en-US" smtClean="0"/>
              <a:t>‹#›</a:t>
            </a:fld>
            <a:endParaRPr lang="en-US" dirty="0"/>
          </a:p>
        </p:txBody>
      </p:sp>
      <p:pic>
        <p:nvPicPr>
          <p:cNvPr id="7" name="Picture 6">
            <a:extLst>
              <a:ext uri="{FF2B5EF4-FFF2-40B4-BE49-F238E27FC236}">
                <a16:creationId xmlns:a16="http://schemas.microsoft.com/office/drawing/2014/main" id="{07D410E0-2573-4388-B1EF-0736F31F148C}"/>
              </a:ext>
            </a:extLst>
          </p:cNvPr>
          <p:cNvPicPr>
            <a:picLocks noChangeAspect="1"/>
          </p:cNvPicPr>
          <p:nvPr userDrawn="1"/>
        </p:nvPicPr>
        <p:blipFill>
          <a:blip r:embed="rId4">
            <a:alphaModFix amt="64000"/>
          </a:blip>
          <a:stretch>
            <a:fillRect/>
          </a:stretch>
        </p:blipFill>
        <p:spPr>
          <a:xfrm>
            <a:off x="9339095" y="4728826"/>
            <a:ext cx="2014705" cy="1810086"/>
          </a:xfrm>
          <a:prstGeom prst="rect">
            <a:avLst/>
          </a:prstGeom>
        </p:spPr>
      </p:pic>
    </p:spTree>
    <p:extLst>
      <p:ext uri="{BB962C8B-B14F-4D97-AF65-F5344CB8AC3E}">
        <p14:creationId xmlns:p14="http://schemas.microsoft.com/office/powerpoint/2010/main" val="1360680545"/>
      </p:ext>
    </p:extLst>
  </p:cSld>
  <p:clrMap bg1="lt1" tx1="dk1" bg2="lt2" tx2="dk2" accent1="accent1" accent2="accent2" accent3="accent3" accent4="accent4" accent5="accent5" accent6="accent6" hlink="hlink" folHlink="folHlink"/>
  <p:sldLayoutIdLst>
    <p:sldLayoutId id="2147483689"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leadership@studentlife.wisc.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73E1-0BFC-8842-AEE6-521F1C43E20F}"/>
              </a:ext>
            </a:extLst>
          </p:cNvPr>
          <p:cNvSpPr>
            <a:spLocks noGrp="1"/>
          </p:cNvSpPr>
          <p:nvPr>
            <p:ph type="ctrTitle"/>
          </p:nvPr>
        </p:nvSpPr>
        <p:spPr>
          <a:xfrm>
            <a:off x="1022685" y="2743200"/>
            <a:ext cx="10900610" cy="1772068"/>
          </a:xfrm>
        </p:spPr>
        <p:txBody>
          <a:bodyPr>
            <a:normAutofit fontScale="90000"/>
          </a:bodyPr>
          <a:lstStyle/>
          <a:p>
            <a:pPr algn="l"/>
            <a:br>
              <a:rPr lang="en-US" sz="4800" dirty="0">
                <a:latin typeface="Lato" panose="020F0502020204030203" pitchFamily="34" charset="0"/>
              </a:rPr>
            </a:br>
            <a:r>
              <a:rPr lang="en-US" sz="4800" dirty="0">
                <a:latin typeface="Lato" panose="020F0502020204030203" pitchFamily="34" charset="0"/>
              </a:rPr>
              <a:t>UW-Madison Leadership Framework</a:t>
            </a:r>
            <a:br>
              <a:rPr lang="en-US" sz="4800" dirty="0">
                <a:latin typeface="Lato" panose="020F0502020204030203" pitchFamily="34" charset="0"/>
              </a:rPr>
            </a:br>
            <a:endParaRPr lang="en-US" sz="4800" dirty="0">
              <a:latin typeface="Lato" panose="020F0502020204030203" pitchFamily="34" charset="0"/>
            </a:endParaRPr>
          </a:p>
        </p:txBody>
      </p:sp>
      <p:sp>
        <p:nvSpPr>
          <p:cNvPr id="3" name="TextBox 2">
            <a:extLst>
              <a:ext uri="{FF2B5EF4-FFF2-40B4-BE49-F238E27FC236}">
                <a16:creationId xmlns:a16="http://schemas.microsoft.com/office/drawing/2014/main" id="{4BF5B6A4-4CB9-4777-8DD2-73534BBFAAF7}"/>
              </a:ext>
            </a:extLst>
          </p:cNvPr>
          <p:cNvSpPr txBox="1"/>
          <p:nvPr/>
        </p:nvSpPr>
        <p:spPr>
          <a:xfrm>
            <a:off x="1524000" y="4937412"/>
            <a:ext cx="5069305" cy="1200329"/>
          </a:xfrm>
          <a:prstGeom prst="rect">
            <a:avLst/>
          </a:prstGeom>
          <a:noFill/>
        </p:spPr>
        <p:txBody>
          <a:bodyPr wrap="square" rtlCol="0">
            <a:spAutoFit/>
          </a:bodyPr>
          <a:lstStyle/>
          <a:p>
            <a:r>
              <a:rPr lang="en-US" dirty="0"/>
              <a:t>Presented by:</a:t>
            </a:r>
          </a:p>
          <a:p>
            <a:r>
              <a:rPr lang="en-US" dirty="0"/>
              <a:t>Donna Freitag</a:t>
            </a:r>
          </a:p>
          <a:p>
            <a:r>
              <a:rPr lang="en-US" dirty="0"/>
              <a:t>Assistant Director of Leadership Development</a:t>
            </a:r>
          </a:p>
          <a:p>
            <a:r>
              <a:rPr lang="en-US" dirty="0"/>
              <a:t>              </a:t>
            </a:r>
          </a:p>
        </p:txBody>
      </p:sp>
    </p:spTree>
    <p:extLst>
      <p:ext uri="{BB962C8B-B14F-4D97-AF65-F5344CB8AC3E}">
        <p14:creationId xmlns:p14="http://schemas.microsoft.com/office/powerpoint/2010/main" val="1586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00000"/>
                </a:solidFill>
              </a:rPr>
              <a:t>Student Employee/Volunteer Integration </a:t>
            </a:r>
          </a:p>
        </p:txBody>
      </p:sp>
      <p:sp>
        <p:nvSpPr>
          <p:cNvPr id="3" name="Content Placeholder 2"/>
          <p:cNvSpPr>
            <a:spLocks noGrp="1"/>
          </p:cNvSpPr>
          <p:nvPr>
            <p:ph sz="half" idx="1"/>
          </p:nvPr>
        </p:nvSpPr>
        <p:spPr>
          <a:ln>
            <a:solidFill>
              <a:srgbClr val="C00000"/>
            </a:solidFill>
          </a:ln>
        </p:spPr>
        <p:txBody>
          <a:bodyPr/>
          <a:lstStyle/>
          <a:p>
            <a:pPr marL="0" indent="0">
              <a:buNone/>
            </a:pPr>
            <a:r>
              <a:rPr lang="en-US" b="1" dirty="0"/>
              <a:t>Badger Volunteer </a:t>
            </a:r>
          </a:p>
          <a:p>
            <a:pPr lvl="1"/>
            <a:r>
              <a:rPr lang="en-US" dirty="0"/>
              <a:t>Hiring Rubric</a:t>
            </a:r>
          </a:p>
          <a:p>
            <a:pPr lvl="1"/>
            <a:r>
              <a:rPr lang="en-US" dirty="0"/>
              <a:t>Goal Setting </a:t>
            </a:r>
          </a:p>
          <a:p>
            <a:pPr lvl="2"/>
            <a:r>
              <a:rPr lang="en-US" dirty="0"/>
              <a:t>Executive Team</a:t>
            </a:r>
          </a:p>
          <a:p>
            <a:pPr lvl="2"/>
            <a:r>
              <a:rPr lang="en-US" dirty="0"/>
              <a:t>Orientation </a:t>
            </a:r>
          </a:p>
          <a:p>
            <a:pPr lvl="1"/>
            <a:r>
              <a:rPr lang="en-US" dirty="0"/>
              <a:t>Awards Rubric </a:t>
            </a:r>
          </a:p>
        </p:txBody>
      </p:sp>
      <p:sp>
        <p:nvSpPr>
          <p:cNvPr id="4" name="Content Placeholder 3"/>
          <p:cNvSpPr>
            <a:spLocks noGrp="1"/>
          </p:cNvSpPr>
          <p:nvPr>
            <p:ph sz="half" idx="2"/>
          </p:nvPr>
        </p:nvSpPr>
        <p:spPr>
          <a:ln>
            <a:solidFill>
              <a:srgbClr val="C00000"/>
            </a:solidFill>
          </a:ln>
        </p:spPr>
        <p:txBody>
          <a:bodyPr/>
          <a:lstStyle/>
          <a:p>
            <a:pPr marL="0" indent="0">
              <a:buNone/>
            </a:pPr>
            <a:r>
              <a:rPr lang="en-US" b="1" dirty="0"/>
              <a:t>Adventure Learning Programs </a:t>
            </a:r>
          </a:p>
          <a:p>
            <a:pPr lvl="1"/>
            <a:r>
              <a:rPr lang="en-US" dirty="0"/>
              <a:t>Facilitator Feedback </a:t>
            </a:r>
          </a:p>
          <a:p>
            <a:pPr lvl="1"/>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505200"/>
            <a:ext cx="2286000" cy="2286000"/>
          </a:xfrm>
          <a:prstGeom prst="rect">
            <a:avLst/>
          </a:prstGeom>
        </p:spPr>
      </p:pic>
    </p:spTree>
    <p:extLst>
      <p:ext uri="{BB962C8B-B14F-4D97-AF65-F5344CB8AC3E}">
        <p14:creationId xmlns:p14="http://schemas.microsoft.com/office/powerpoint/2010/main" val="34385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00000"/>
                </a:solidFill>
                <a:latin typeface="+mn-lt"/>
              </a:rPr>
              <a:t>Staff/Employee Integration </a:t>
            </a:r>
          </a:p>
        </p:txBody>
      </p:sp>
      <p:sp>
        <p:nvSpPr>
          <p:cNvPr id="3" name="Content Placeholder 2"/>
          <p:cNvSpPr>
            <a:spLocks noGrp="1"/>
          </p:cNvSpPr>
          <p:nvPr>
            <p:ph sz="half" idx="1"/>
          </p:nvPr>
        </p:nvSpPr>
        <p:spPr>
          <a:xfrm>
            <a:off x="838198" y="1549389"/>
            <a:ext cx="5181600" cy="4351338"/>
          </a:xfrm>
          <a:ln>
            <a:solidFill>
              <a:srgbClr val="C00000"/>
            </a:solidFill>
          </a:ln>
        </p:spPr>
        <p:txBody>
          <a:bodyPr/>
          <a:lstStyle/>
          <a:p>
            <a:pPr marL="0" indent="0">
              <a:buNone/>
            </a:pPr>
            <a:r>
              <a:rPr lang="en-US" b="1" dirty="0"/>
              <a:t>Digital Printing and Publishing Services</a:t>
            </a:r>
          </a:p>
          <a:p>
            <a:pPr lvl="1"/>
            <a:r>
              <a:rPr lang="en-US" dirty="0"/>
              <a:t>Develop stretch and growth goals</a:t>
            </a:r>
          </a:p>
          <a:p>
            <a:pPr lvl="1"/>
            <a:endParaRPr lang="en-US" dirty="0"/>
          </a:p>
          <a:p>
            <a:pPr lvl="1"/>
            <a:endParaRPr lang="en-US" dirty="0"/>
          </a:p>
        </p:txBody>
      </p:sp>
      <p:sp>
        <p:nvSpPr>
          <p:cNvPr id="4" name="Content Placeholder 3"/>
          <p:cNvSpPr>
            <a:spLocks noGrp="1"/>
          </p:cNvSpPr>
          <p:nvPr>
            <p:ph sz="half" idx="2"/>
          </p:nvPr>
        </p:nvSpPr>
        <p:spPr>
          <a:xfrm>
            <a:off x="6172204" y="1516062"/>
            <a:ext cx="5181600" cy="4351338"/>
          </a:xfrm>
          <a:ln>
            <a:solidFill>
              <a:srgbClr val="C00000"/>
            </a:solidFill>
          </a:ln>
        </p:spPr>
        <p:txBody>
          <a:bodyPr/>
          <a:lstStyle/>
          <a:p>
            <a:pPr marL="0" indent="0">
              <a:buNone/>
            </a:pPr>
            <a:r>
              <a:rPr lang="en-US" b="1" dirty="0"/>
              <a:t>UW Libraries</a:t>
            </a:r>
          </a:p>
          <a:p>
            <a:pPr lvl="1"/>
            <a:r>
              <a:rPr lang="en-US" dirty="0"/>
              <a:t>Professional Development Series </a:t>
            </a:r>
          </a:p>
          <a:p>
            <a:pPr lvl="1"/>
            <a:r>
              <a:rPr lang="en-US" dirty="0"/>
              <a:t>Book Club   </a:t>
            </a:r>
          </a:p>
        </p:txBody>
      </p:sp>
      <p:pic>
        <p:nvPicPr>
          <p:cNvPr id="6" name="Picture 5" descr="File:Nuvola devices &lt;strong&gt;printer&lt;/strong&gt;.png - Wikipedia, the free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025" y="3783825"/>
            <a:ext cx="1428750" cy="1428750"/>
          </a:xfrm>
          <a:prstGeom prst="rect">
            <a:avLst/>
          </a:prstGeom>
        </p:spPr>
      </p:pic>
      <p:pic>
        <p:nvPicPr>
          <p:cNvPr id="7" name="Picture 6" descr="Myblog: 報稅!繳費單!網頁列印!沒印表機卻要列印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429000"/>
            <a:ext cx="2438400" cy="2438400"/>
          </a:xfrm>
          <a:prstGeom prst="rect">
            <a:avLst/>
          </a:prstGeom>
        </p:spPr>
      </p:pic>
      <p:pic>
        <p:nvPicPr>
          <p:cNvPr id="8" name="Picture 7" descr="The 1709 Blog: Supreme Court says copyright law does not protec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701825"/>
            <a:ext cx="2467030" cy="2133981"/>
          </a:xfrm>
          <a:prstGeom prst="rect">
            <a:avLst/>
          </a:prstGeom>
        </p:spPr>
      </p:pic>
    </p:spTree>
    <p:extLst>
      <p:ext uri="{BB962C8B-B14F-4D97-AF65-F5344CB8AC3E}">
        <p14:creationId xmlns:p14="http://schemas.microsoft.com/office/powerpoint/2010/main" val="67306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7457-D01F-4DF6-ADCB-912A05C50E3E}"/>
              </a:ext>
            </a:extLst>
          </p:cNvPr>
          <p:cNvSpPr>
            <a:spLocks noGrp="1"/>
          </p:cNvSpPr>
          <p:nvPr>
            <p:ph type="title"/>
          </p:nvPr>
        </p:nvSpPr>
        <p:spPr>
          <a:xfrm>
            <a:off x="838200" y="1021976"/>
            <a:ext cx="10515600" cy="668712"/>
          </a:xfrm>
        </p:spPr>
        <p:txBody>
          <a:bodyPr>
            <a:normAutofit fontScale="90000"/>
          </a:bodyPr>
          <a:lstStyle/>
          <a:p>
            <a:pPr algn="ctr"/>
            <a:r>
              <a:rPr lang="en-US" sz="6000" u="sng" dirty="0">
                <a:solidFill>
                  <a:srgbClr val="FF0000"/>
                </a:solidFill>
              </a:rPr>
              <a:t>Leadership Framework </a:t>
            </a:r>
            <a:br>
              <a:rPr lang="en-US" sz="7300" u="sng" dirty="0">
                <a:solidFill>
                  <a:srgbClr val="FF0000"/>
                </a:solidFill>
              </a:rPr>
            </a:br>
            <a:r>
              <a:rPr lang="en-US" sz="6000" u="sng" dirty="0">
                <a:solidFill>
                  <a:srgbClr val="FF0000"/>
                </a:solidFill>
              </a:rPr>
              <a:t>Activity</a:t>
            </a:r>
            <a:br>
              <a:rPr lang="en-US" sz="540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4589C8DF-AF76-4FB5-9881-0A4CBA3513F6}"/>
              </a:ext>
            </a:extLst>
          </p:cNvPr>
          <p:cNvSpPr>
            <a:spLocks noGrp="1"/>
          </p:cNvSpPr>
          <p:nvPr>
            <p:ph idx="1"/>
          </p:nvPr>
        </p:nvSpPr>
        <p:spPr>
          <a:xfrm>
            <a:off x="838200" y="2409713"/>
            <a:ext cx="10515600" cy="3980328"/>
          </a:xfrm>
        </p:spPr>
        <p:txBody>
          <a:bodyPr/>
          <a:lstStyle/>
          <a:p>
            <a:pPr marL="0" indent="0" algn="ctr">
              <a:buNone/>
            </a:pPr>
            <a:r>
              <a:rPr lang="en-US" sz="6000" dirty="0"/>
              <a:t>What is your definition of </a:t>
            </a:r>
          </a:p>
          <a:p>
            <a:pPr marL="0" indent="0" algn="ctr">
              <a:buNone/>
            </a:pPr>
            <a:r>
              <a:rPr lang="en-US" sz="6000" dirty="0"/>
              <a:t> Decision-Making?</a:t>
            </a:r>
          </a:p>
          <a:p>
            <a:pPr marL="0" indent="0">
              <a:buNone/>
            </a:pPr>
            <a:endParaRPr lang="en-US" sz="5400" dirty="0"/>
          </a:p>
        </p:txBody>
      </p:sp>
    </p:spTree>
    <p:extLst>
      <p:ext uri="{BB962C8B-B14F-4D97-AF65-F5344CB8AC3E}">
        <p14:creationId xmlns:p14="http://schemas.microsoft.com/office/powerpoint/2010/main" val="331283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C5002D"/>
                </a:solidFill>
              </a:rPr>
              <a:t> </a:t>
            </a:r>
            <a:r>
              <a:rPr lang="en-US" sz="3600" dirty="0"/>
              <a:t> </a:t>
            </a:r>
            <a:br>
              <a:rPr lang="en-US" sz="3600" dirty="0"/>
            </a:br>
            <a:endParaRPr lang="en-US" dirty="0"/>
          </a:p>
        </p:txBody>
      </p:sp>
      <p:sp>
        <p:nvSpPr>
          <p:cNvPr id="6" name="Subtitle 5"/>
          <p:cNvSpPr>
            <a:spLocks noGrp="1"/>
          </p:cNvSpPr>
          <p:nvPr>
            <p:ph type="subTitle" idx="1"/>
          </p:nvPr>
        </p:nvSpPr>
        <p:spPr>
          <a:xfrm>
            <a:off x="2667000" y="1122363"/>
            <a:ext cx="6781800" cy="4516437"/>
          </a:xfrm>
        </p:spPr>
        <p:txBody>
          <a:bodyPr>
            <a:normAutofit/>
          </a:bodyPr>
          <a:lstStyle/>
          <a:p>
            <a:r>
              <a:rPr lang="en-US" sz="4400" dirty="0"/>
              <a:t>Decision-Making</a:t>
            </a:r>
          </a:p>
          <a:p>
            <a:r>
              <a:rPr lang="en-US" sz="2800" dirty="0"/>
              <a:t>Arriving at decisions that impact others and the organization in which the decisions are made; Employing critical and strategic thinking to enable creative solutions to be considered and pursued; Recognizing that with important systemic dimensions, analysis and ideas from multiple sources give way to implementation and evaluation.</a:t>
            </a:r>
          </a:p>
        </p:txBody>
      </p:sp>
    </p:spTree>
    <p:extLst>
      <p:ext uri="{BB962C8B-B14F-4D97-AF65-F5344CB8AC3E}">
        <p14:creationId xmlns:p14="http://schemas.microsoft.com/office/powerpoint/2010/main" val="309885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6A15-6E2B-455F-B31C-E363B243A2EF}"/>
              </a:ext>
            </a:extLst>
          </p:cNvPr>
          <p:cNvSpPr>
            <a:spLocks noGrp="1"/>
          </p:cNvSpPr>
          <p:nvPr>
            <p:ph type="title"/>
          </p:nvPr>
        </p:nvSpPr>
        <p:spPr/>
        <p:txBody>
          <a:bodyPr/>
          <a:lstStyle/>
          <a:p>
            <a:r>
              <a:rPr lang="en-US" b="1" dirty="0"/>
              <a:t>Applying the Leadership Framework</a:t>
            </a:r>
          </a:p>
        </p:txBody>
      </p:sp>
      <p:sp>
        <p:nvSpPr>
          <p:cNvPr id="3" name="Content Placeholder 2">
            <a:extLst>
              <a:ext uri="{FF2B5EF4-FFF2-40B4-BE49-F238E27FC236}">
                <a16:creationId xmlns:a16="http://schemas.microsoft.com/office/drawing/2014/main" id="{8487CCA4-6BD5-45FB-B79C-47B9785CED5A}"/>
              </a:ext>
            </a:extLst>
          </p:cNvPr>
          <p:cNvSpPr>
            <a:spLocks noGrp="1"/>
          </p:cNvSpPr>
          <p:nvPr>
            <p:ph idx="1"/>
          </p:nvPr>
        </p:nvSpPr>
        <p:spPr/>
        <p:txBody>
          <a:bodyPr>
            <a:normAutofit/>
          </a:bodyPr>
          <a:lstStyle/>
          <a:p>
            <a:pPr marL="0" indent="0">
              <a:buNone/>
            </a:pPr>
            <a:r>
              <a:rPr lang="en-US" sz="2400" b="1" dirty="0"/>
              <a:t>Pair Share:</a:t>
            </a:r>
          </a:p>
          <a:p>
            <a:r>
              <a:rPr lang="en-US" dirty="0"/>
              <a:t>Using the Training &amp; Workshop Development Worksheet </a:t>
            </a:r>
          </a:p>
          <a:p>
            <a:pPr marL="0" indent="0">
              <a:buNone/>
            </a:pPr>
            <a:r>
              <a:rPr lang="en-US" dirty="0"/>
              <a:t>      - How do you see the Framework</a:t>
            </a:r>
          </a:p>
          <a:p>
            <a:pPr marL="0" indent="0">
              <a:buNone/>
            </a:pPr>
            <a:r>
              <a:rPr lang="en-US" dirty="0"/>
              <a:t>         meeting the needs of your</a:t>
            </a:r>
          </a:p>
          <a:p>
            <a:pPr marL="0" indent="0">
              <a:buNone/>
            </a:pPr>
            <a:r>
              <a:rPr lang="en-US" dirty="0"/>
              <a:t>         unit?</a:t>
            </a:r>
          </a:p>
          <a:p>
            <a:pPr marL="0" indent="0">
              <a:buNone/>
            </a:pPr>
            <a:endParaRPr lang="en-US" dirty="0"/>
          </a:p>
        </p:txBody>
      </p:sp>
    </p:spTree>
    <p:extLst>
      <p:ext uri="{BB962C8B-B14F-4D97-AF65-F5344CB8AC3E}">
        <p14:creationId xmlns:p14="http://schemas.microsoft.com/office/powerpoint/2010/main" val="413646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73E1-0BFC-8842-AEE6-521F1C43E20F}"/>
              </a:ext>
            </a:extLst>
          </p:cNvPr>
          <p:cNvSpPr>
            <a:spLocks noGrp="1"/>
          </p:cNvSpPr>
          <p:nvPr>
            <p:ph type="ctrTitle"/>
          </p:nvPr>
        </p:nvSpPr>
        <p:spPr/>
        <p:txBody>
          <a:bodyPr>
            <a:normAutofit/>
          </a:bodyPr>
          <a:lstStyle/>
          <a:p>
            <a:r>
              <a:rPr lang="en-US" sz="3600" dirty="0">
                <a:solidFill>
                  <a:srgbClr val="FF0000"/>
                </a:solidFill>
                <a:latin typeface="Lato" panose="020F0502020204030203" pitchFamily="34" charset="0"/>
              </a:rPr>
              <a:t>Questions and Conversation!</a:t>
            </a:r>
          </a:p>
        </p:txBody>
      </p:sp>
      <p:sp>
        <p:nvSpPr>
          <p:cNvPr id="3" name="Subtitle 2">
            <a:extLst>
              <a:ext uri="{FF2B5EF4-FFF2-40B4-BE49-F238E27FC236}">
                <a16:creationId xmlns:a16="http://schemas.microsoft.com/office/drawing/2014/main" id="{6F1C42BA-4BA3-8E45-8B39-A5BF4DC57065}"/>
              </a:ext>
            </a:extLst>
          </p:cNvPr>
          <p:cNvSpPr>
            <a:spLocks noGrp="1"/>
          </p:cNvSpPr>
          <p:nvPr>
            <p:ph type="subTitle" idx="1"/>
          </p:nvPr>
        </p:nvSpPr>
        <p:spPr>
          <a:xfrm>
            <a:off x="1524000" y="3975665"/>
            <a:ext cx="9144000" cy="1655762"/>
          </a:xfrm>
        </p:spPr>
        <p:txBody>
          <a:bodyPr>
            <a:normAutofit fontScale="85000" lnSpcReduction="20000"/>
          </a:bodyPr>
          <a:lstStyle/>
          <a:p>
            <a:r>
              <a:rPr lang="en-US" sz="3200" dirty="0" err="1">
                <a:latin typeface="Lato" panose="020F0502020204030203" pitchFamily="34" charset="77"/>
              </a:rPr>
              <a:t>cfli.wisc.edu</a:t>
            </a:r>
            <a:endParaRPr lang="en-US" sz="3200" dirty="0">
              <a:latin typeface="Lato" panose="020F0502020204030203" pitchFamily="34" charset="77"/>
            </a:endParaRPr>
          </a:p>
          <a:p>
            <a:r>
              <a:rPr lang="en-US" sz="3200" dirty="0">
                <a:latin typeface="Lato" panose="020F0502020204030203" pitchFamily="34" charset="77"/>
              </a:rPr>
              <a:t>3</a:t>
            </a:r>
            <a:r>
              <a:rPr lang="en-US" sz="3200" baseline="30000" dirty="0">
                <a:latin typeface="Lato" panose="020F0502020204030203" pitchFamily="34" charset="77"/>
              </a:rPr>
              <a:t>rd</a:t>
            </a:r>
            <a:r>
              <a:rPr lang="en-US" sz="3200" dirty="0">
                <a:latin typeface="Lato" panose="020F0502020204030203" pitchFamily="34" charset="77"/>
              </a:rPr>
              <a:t> Floor Red Gym</a:t>
            </a:r>
          </a:p>
          <a:p>
            <a:r>
              <a:rPr lang="en-US" sz="3200" dirty="0">
                <a:latin typeface="Lato" panose="020F0502020204030203" pitchFamily="34" charset="77"/>
                <a:hlinkClick r:id="rId3">
                  <a:extLst>
                    <a:ext uri="{A12FA001-AC4F-418D-AE19-62706E023703}">
                      <ahyp:hlinkClr xmlns:ahyp="http://schemas.microsoft.com/office/drawing/2018/hyperlinkcolor" val="tx"/>
                    </a:ext>
                  </a:extLst>
                </a:hlinkClick>
              </a:rPr>
              <a:t>leadership@studentlife.wisc.edu</a:t>
            </a:r>
            <a:endParaRPr lang="en-US" sz="3200" dirty="0">
              <a:latin typeface="Lato" panose="020F0502020204030203" pitchFamily="34" charset="77"/>
            </a:endParaRPr>
          </a:p>
          <a:p>
            <a:r>
              <a:rPr lang="en-US" sz="3200" dirty="0">
                <a:solidFill>
                  <a:schemeClr val="accent1">
                    <a:lumMod val="75000"/>
                  </a:schemeClr>
                </a:solidFill>
                <a:latin typeface="Lato" panose="020F0502020204030203" pitchFamily="34" charset="77"/>
              </a:rPr>
              <a:t>www. leadership.wisc.edu    </a:t>
            </a:r>
          </a:p>
          <a:p>
            <a:endParaRPr lang="en-US" sz="3200" dirty="0">
              <a:latin typeface="Lato" panose="020F0502020204030203" pitchFamily="34" charset="77"/>
            </a:endParaRPr>
          </a:p>
        </p:txBody>
      </p:sp>
      <p:pic>
        <p:nvPicPr>
          <p:cNvPr id="4" name="Picture 3">
            <a:extLst>
              <a:ext uri="{FF2B5EF4-FFF2-40B4-BE49-F238E27FC236}">
                <a16:creationId xmlns:a16="http://schemas.microsoft.com/office/drawing/2014/main" id="{FB493FA7-3F98-D247-849D-DC232E16EE7F}"/>
              </a:ext>
            </a:extLst>
          </p:cNvPr>
          <p:cNvPicPr>
            <a:picLocks noChangeAspect="1"/>
          </p:cNvPicPr>
          <p:nvPr/>
        </p:nvPicPr>
        <p:blipFill rotWithShape="1">
          <a:blip r:embed="rId4"/>
          <a:srcRect l="20997"/>
          <a:stretch/>
        </p:blipFill>
        <p:spPr>
          <a:xfrm>
            <a:off x="1950720" y="154307"/>
            <a:ext cx="3321050" cy="1460500"/>
          </a:xfrm>
          <a:prstGeom prst="rect">
            <a:avLst/>
          </a:prstGeom>
        </p:spPr>
      </p:pic>
      <p:cxnSp>
        <p:nvCxnSpPr>
          <p:cNvPr id="6" name="Straight Connector 5">
            <a:extLst>
              <a:ext uri="{FF2B5EF4-FFF2-40B4-BE49-F238E27FC236}">
                <a16:creationId xmlns:a16="http://schemas.microsoft.com/office/drawing/2014/main" id="{4BDD6363-21D9-F84D-B703-E405CFCC8154}"/>
              </a:ext>
            </a:extLst>
          </p:cNvPr>
          <p:cNvCxnSpPr>
            <a:cxnSpLocks/>
          </p:cNvCxnSpPr>
          <p:nvPr/>
        </p:nvCxnSpPr>
        <p:spPr>
          <a:xfrm>
            <a:off x="2862147" y="3696773"/>
            <a:ext cx="646770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74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6A15-6E2B-455F-B31C-E363B243A2EF}"/>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8487CCA4-6BD5-45FB-B79C-47B9785CED5A}"/>
              </a:ext>
            </a:extLst>
          </p:cNvPr>
          <p:cNvSpPr>
            <a:spLocks noGrp="1"/>
          </p:cNvSpPr>
          <p:nvPr>
            <p:ph idx="1"/>
          </p:nvPr>
        </p:nvSpPr>
        <p:spPr/>
        <p:txBody>
          <a:bodyPr>
            <a:normAutofit lnSpcReduction="10000"/>
          </a:bodyPr>
          <a:lstStyle/>
          <a:p>
            <a:r>
              <a:rPr lang="en-US" dirty="0"/>
              <a:t>Explore differences and similarities between Leadership and Management</a:t>
            </a:r>
            <a:endParaRPr lang="en-US" b="1" dirty="0"/>
          </a:p>
          <a:p>
            <a:r>
              <a:rPr lang="en-US" dirty="0"/>
              <a:t>Introduction to the UW- Madison Leadership Framework</a:t>
            </a:r>
          </a:p>
          <a:p>
            <a:pPr marL="0" indent="0">
              <a:buNone/>
            </a:pPr>
            <a:r>
              <a:rPr lang="en-US" dirty="0"/>
              <a:t>          - Grassroots initiative</a:t>
            </a:r>
          </a:p>
          <a:p>
            <a:pPr marL="0" indent="0">
              <a:buNone/>
            </a:pPr>
            <a:r>
              <a:rPr lang="en-US" dirty="0"/>
              <a:t>          </a:t>
            </a:r>
            <a:r>
              <a:rPr lang="en-US" dirty="0">
                <a:cs typeface="Arial" panose="020B0604020202020204" pitchFamily="34" charset="0"/>
              </a:rPr>
              <a:t>- Campus-wide implementation</a:t>
            </a:r>
          </a:p>
          <a:p>
            <a:pPr marL="0" indent="0">
              <a:buNone/>
            </a:pPr>
            <a:r>
              <a:rPr lang="en-US" dirty="0">
                <a:cs typeface="Arial" panose="020B0604020202020204" pitchFamily="34" charset="0"/>
              </a:rPr>
              <a:t>          - Content Validation Process</a:t>
            </a:r>
          </a:p>
          <a:p>
            <a:pPr marL="0" indent="0">
              <a:buNone/>
            </a:pPr>
            <a:r>
              <a:rPr lang="en-US" dirty="0"/>
              <a:t>          - Understand and personally connect to Leadership Framework</a:t>
            </a:r>
            <a:endParaRPr lang="en-US" dirty="0">
              <a:cs typeface="Arial" panose="020B0604020202020204" pitchFamily="34" charset="0"/>
            </a:endParaRPr>
          </a:p>
          <a:p>
            <a:r>
              <a:rPr lang="en-US" dirty="0">
                <a:cs typeface="Arial" panose="020B0604020202020204" pitchFamily="34" charset="0"/>
              </a:rPr>
              <a:t>Self-Assessment Activity</a:t>
            </a:r>
          </a:p>
          <a:p>
            <a:r>
              <a:rPr lang="en-US" dirty="0">
                <a:cs typeface="Arial" panose="020B0604020202020204" pitchFamily="34" charset="0"/>
              </a:rPr>
              <a:t>Questions and Conversation</a:t>
            </a:r>
          </a:p>
          <a:p>
            <a:pPr marL="0" indent="0">
              <a:buNone/>
            </a:pPr>
            <a:endParaRPr lang="en-US" dirty="0"/>
          </a:p>
        </p:txBody>
      </p:sp>
    </p:spTree>
    <p:extLst>
      <p:ext uri="{BB962C8B-B14F-4D97-AF65-F5344CB8AC3E}">
        <p14:creationId xmlns:p14="http://schemas.microsoft.com/office/powerpoint/2010/main" val="263916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6A15-6E2B-455F-B31C-E363B243A2EF}"/>
              </a:ext>
            </a:extLst>
          </p:cNvPr>
          <p:cNvSpPr>
            <a:spLocks noGrp="1"/>
          </p:cNvSpPr>
          <p:nvPr>
            <p:ph type="title"/>
          </p:nvPr>
        </p:nvSpPr>
        <p:spPr/>
        <p:txBody>
          <a:bodyPr/>
          <a:lstStyle/>
          <a:p>
            <a:r>
              <a:rPr lang="en-US" b="1" dirty="0">
                <a:solidFill>
                  <a:srgbClr val="FF0000"/>
                </a:solidFill>
              </a:rPr>
              <a:t>UW-Madison Leadership Framework</a:t>
            </a:r>
            <a:endParaRPr lang="en-US" dirty="0"/>
          </a:p>
        </p:txBody>
      </p:sp>
      <p:sp>
        <p:nvSpPr>
          <p:cNvPr id="3" name="Content Placeholder 2">
            <a:extLst>
              <a:ext uri="{FF2B5EF4-FFF2-40B4-BE49-F238E27FC236}">
                <a16:creationId xmlns:a16="http://schemas.microsoft.com/office/drawing/2014/main" id="{8487CCA4-6BD5-45FB-B79C-47B9785CED5A}"/>
              </a:ext>
            </a:extLst>
          </p:cNvPr>
          <p:cNvSpPr>
            <a:spLocks noGrp="1"/>
          </p:cNvSpPr>
          <p:nvPr>
            <p:ph idx="1"/>
          </p:nvPr>
        </p:nvSpPr>
        <p:spPr/>
        <p:txBody>
          <a:bodyPr>
            <a:normAutofit lnSpcReduction="10000"/>
          </a:bodyPr>
          <a:lstStyle/>
          <a:p>
            <a:pPr marL="0" indent="0">
              <a:buNone/>
            </a:pPr>
            <a:r>
              <a:rPr lang="en-US" sz="3200" b="1" dirty="0"/>
              <a:t>Introduction</a:t>
            </a:r>
          </a:p>
          <a:p>
            <a:r>
              <a:rPr lang="en-US" dirty="0"/>
              <a:t>History</a:t>
            </a:r>
          </a:p>
          <a:p>
            <a:pPr marL="0" indent="0">
              <a:buNone/>
            </a:pPr>
            <a:r>
              <a:rPr lang="en-US" dirty="0"/>
              <a:t>    - Implemented in 2013</a:t>
            </a:r>
          </a:p>
          <a:p>
            <a:pPr marL="0" indent="0">
              <a:buNone/>
            </a:pPr>
            <a:r>
              <a:rPr lang="en-US" dirty="0"/>
              <a:t>    - Campus-Wide Model</a:t>
            </a:r>
          </a:p>
          <a:p>
            <a:pPr marL="0" indent="0">
              <a:buNone/>
            </a:pPr>
            <a:r>
              <a:rPr lang="en-US" dirty="0"/>
              <a:t>    - Research-based</a:t>
            </a:r>
          </a:p>
          <a:p>
            <a:pPr marL="0" indent="0">
              <a:buNone/>
            </a:pPr>
            <a:r>
              <a:rPr lang="en-US" dirty="0"/>
              <a:t>    - Developed by students, faculty   </a:t>
            </a:r>
          </a:p>
          <a:p>
            <a:pPr marL="0" indent="0">
              <a:buNone/>
            </a:pPr>
            <a:r>
              <a:rPr lang="en-US" dirty="0"/>
              <a:t>      and staff from across campus</a:t>
            </a:r>
          </a:p>
          <a:p>
            <a:pPr marL="0" indent="0">
              <a:buNone/>
            </a:pPr>
            <a:r>
              <a:rPr lang="en-US" dirty="0"/>
              <a:t>    - Uniquely Wisconsin!</a:t>
            </a:r>
          </a:p>
          <a:p>
            <a:r>
              <a:rPr lang="en-US" dirty="0"/>
              <a:t>Expert Review of the Framework</a:t>
            </a:r>
          </a:p>
          <a:p>
            <a:pPr marL="0" indent="0">
              <a:buNone/>
            </a:pPr>
            <a:endParaRPr lang="en-US" dirty="0"/>
          </a:p>
        </p:txBody>
      </p:sp>
    </p:spTree>
    <p:extLst>
      <p:ext uri="{BB962C8B-B14F-4D97-AF65-F5344CB8AC3E}">
        <p14:creationId xmlns:p14="http://schemas.microsoft.com/office/powerpoint/2010/main" val="32276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4088-4D02-406D-98BF-AF6CB4A624AB}"/>
              </a:ext>
            </a:extLst>
          </p:cNvPr>
          <p:cNvSpPr>
            <a:spLocks noGrp="1"/>
          </p:cNvSpPr>
          <p:nvPr>
            <p:ph type="title"/>
          </p:nvPr>
        </p:nvSpPr>
        <p:spPr/>
        <p:txBody>
          <a:bodyPr/>
          <a:lstStyle/>
          <a:p>
            <a:r>
              <a:rPr lang="en-US" b="1" dirty="0"/>
              <a:t>Leadership vs Management </a:t>
            </a:r>
          </a:p>
        </p:txBody>
      </p:sp>
      <p:sp>
        <p:nvSpPr>
          <p:cNvPr id="3" name="Content Placeholder 2">
            <a:extLst>
              <a:ext uri="{FF2B5EF4-FFF2-40B4-BE49-F238E27FC236}">
                <a16:creationId xmlns:a16="http://schemas.microsoft.com/office/drawing/2014/main" id="{724BE508-A4B6-4D4A-B293-C6656A6FEC13}"/>
              </a:ext>
            </a:extLst>
          </p:cNvPr>
          <p:cNvSpPr>
            <a:spLocks noGrp="1"/>
          </p:cNvSpPr>
          <p:nvPr>
            <p:ph idx="1"/>
          </p:nvPr>
        </p:nvSpPr>
        <p:spPr>
          <a:xfrm>
            <a:off x="838200" y="1825625"/>
            <a:ext cx="10515600" cy="4667250"/>
          </a:xfrm>
        </p:spPr>
        <p:txBody>
          <a:bodyPr/>
          <a:lstStyle/>
          <a:p>
            <a:r>
              <a:rPr lang="en-US" sz="2400" dirty="0"/>
              <a:t>Leaders can be managers</a:t>
            </a:r>
          </a:p>
          <a:p>
            <a:r>
              <a:rPr lang="en-US" sz="2400" dirty="0"/>
              <a:t>Not all managers are leaders</a:t>
            </a:r>
          </a:p>
          <a:p>
            <a:pPr marL="0" indent="0">
              <a:buNone/>
            </a:pPr>
            <a:endParaRPr lang="en-US" dirty="0"/>
          </a:p>
          <a:p>
            <a:pPr marL="0" indent="0">
              <a:buNone/>
            </a:pPr>
            <a:endParaRPr lang="en-US" dirty="0"/>
          </a:p>
          <a:p>
            <a:pPr marL="0" indent="0">
              <a:buNone/>
            </a:pPr>
            <a:endParaRPr lang="en-US" dirty="0"/>
          </a:p>
          <a:p>
            <a:endParaRPr lang="en-US" dirty="0"/>
          </a:p>
          <a:p>
            <a:endParaRPr lang="en-US" sz="2400" b="1" dirty="0"/>
          </a:p>
          <a:p>
            <a:r>
              <a:rPr lang="en-US" sz="2400" dirty="0"/>
              <a:t>Supplement each other and</a:t>
            </a:r>
          </a:p>
          <a:p>
            <a:pPr marL="0" indent="0">
              <a:buNone/>
            </a:pPr>
            <a:r>
              <a:rPr lang="en-US" sz="2400" dirty="0"/>
              <a:t>need to be worked on concurrently</a:t>
            </a:r>
          </a:p>
        </p:txBody>
      </p:sp>
      <p:sp>
        <p:nvSpPr>
          <p:cNvPr id="8" name="Oval 7">
            <a:extLst>
              <a:ext uri="{FF2B5EF4-FFF2-40B4-BE49-F238E27FC236}">
                <a16:creationId xmlns:a16="http://schemas.microsoft.com/office/drawing/2014/main" id="{C0D42A15-230C-443E-8588-17D3532E837A}"/>
              </a:ext>
            </a:extLst>
          </p:cNvPr>
          <p:cNvSpPr/>
          <p:nvPr/>
        </p:nvSpPr>
        <p:spPr>
          <a:xfrm>
            <a:off x="3332747" y="2793022"/>
            <a:ext cx="2056526" cy="1931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Leadership</a:t>
            </a:r>
          </a:p>
          <a:p>
            <a:pPr algn="ctr"/>
            <a:r>
              <a:rPr lang="en-US" dirty="0"/>
              <a:t>Values</a:t>
            </a:r>
          </a:p>
        </p:txBody>
      </p:sp>
      <p:sp>
        <p:nvSpPr>
          <p:cNvPr id="9" name="Oval 8">
            <a:extLst>
              <a:ext uri="{FF2B5EF4-FFF2-40B4-BE49-F238E27FC236}">
                <a16:creationId xmlns:a16="http://schemas.microsoft.com/office/drawing/2014/main" id="{AC722E4F-C20A-4B3D-8843-E0030EB59497}"/>
              </a:ext>
            </a:extLst>
          </p:cNvPr>
          <p:cNvSpPr/>
          <p:nvPr/>
        </p:nvSpPr>
        <p:spPr>
          <a:xfrm>
            <a:off x="6711603" y="2793022"/>
            <a:ext cx="2148886" cy="1886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a:t>
            </a:r>
          </a:p>
          <a:p>
            <a:pPr marL="285750" indent="-285750" algn="ctr">
              <a:buFont typeface="Arial" panose="020B0604020202020204" pitchFamily="34" charset="0"/>
              <a:buChar char="•"/>
            </a:pPr>
            <a:r>
              <a:rPr lang="en-US" dirty="0"/>
              <a:t>Soft Skills</a:t>
            </a:r>
          </a:p>
          <a:p>
            <a:pPr marL="285750" indent="-285750" algn="ctr">
              <a:buFont typeface="Arial" panose="020B0604020202020204" pitchFamily="34" charset="0"/>
              <a:buChar char="•"/>
            </a:pPr>
            <a:r>
              <a:rPr lang="en-US" dirty="0"/>
              <a:t>Technical Skills</a:t>
            </a:r>
          </a:p>
        </p:txBody>
      </p:sp>
      <p:sp>
        <p:nvSpPr>
          <p:cNvPr id="10" name="Arrow: Left-Right 9">
            <a:extLst>
              <a:ext uri="{FF2B5EF4-FFF2-40B4-BE49-F238E27FC236}">
                <a16:creationId xmlns:a16="http://schemas.microsoft.com/office/drawing/2014/main" id="{100997A3-878D-4BD7-B6B1-1F89645DDD9A}"/>
              </a:ext>
            </a:extLst>
          </p:cNvPr>
          <p:cNvSpPr/>
          <p:nvPr/>
        </p:nvSpPr>
        <p:spPr>
          <a:xfrm>
            <a:off x="5431336" y="351666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04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4BB0-2E18-6946-ADC3-43507D4040BA}"/>
              </a:ext>
            </a:extLst>
          </p:cNvPr>
          <p:cNvSpPr>
            <a:spLocks noGrp="1"/>
          </p:cNvSpPr>
          <p:nvPr>
            <p:ph type="title"/>
          </p:nvPr>
        </p:nvSpPr>
        <p:spPr/>
        <p:txBody>
          <a:bodyPr/>
          <a:lstStyle/>
          <a:p>
            <a:r>
              <a:rPr lang="en-US" b="1" dirty="0">
                <a:latin typeface="Lato" panose="020F0502020204030203" pitchFamily="34" charset="77"/>
              </a:rPr>
              <a:t>UW-Madison Leadership Framework</a:t>
            </a:r>
          </a:p>
        </p:txBody>
      </p:sp>
      <p:sp>
        <p:nvSpPr>
          <p:cNvPr id="3" name="Content Placeholder 2">
            <a:extLst>
              <a:ext uri="{FF2B5EF4-FFF2-40B4-BE49-F238E27FC236}">
                <a16:creationId xmlns:a16="http://schemas.microsoft.com/office/drawing/2014/main" id="{2F40CCD3-9D6F-0A4E-8393-2E1D54DFB109}"/>
              </a:ext>
            </a:extLst>
          </p:cNvPr>
          <p:cNvSpPr>
            <a:spLocks noGrp="1"/>
          </p:cNvSpPr>
          <p:nvPr>
            <p:ph sz="half" idx="1"/>
          </p:nvPr>
        </p:nvSpPr>
        <p:spPr>
          <a:xfrm>
            <a:off x="838200" y="1262023"/>
            <a:ext cx="5181600" cy="4535679"/>
          </a:xfrm>
        </p:spPr>
        <p:txBody>
          <a:bodyPr>
            <a:noAutofit/>
          </a:bodyPr>
          <a:lstStyle/>
          <a:p>
            <a:pPr marL="0" lvl="0" indent="0">
              <a:buNone/>
            </a:pPr>
            <a:r>
              <a:rPr lang="en-US" dirty="0">
                <a:latin typeface="Lato" panose="020F0502020204030203" pitchFamily="34" charset="77"/>
              </a:rPr>
              <a:t>Created to:</a:t>
            </a:r>
            <a:br>
              <a:rPr lang="en-US" dirty="0">
                <a:latin typeface="Lato" panose="020F0502020204030203" pitchFamily="34" charset="77"/>
              </a:rPr>
            </a:br>
            <a:endParaRPr lang="en-US" dirty="0">
              <a:latin typeface="Lato" panose="020F0502020204030203" pitchFamily="34" charset="77"/>
            </a:endParaRPr>
          </a:p>
          <a:p>
            <a:pPr lvl="1"/>
            <a:r>
              <a:rPr lang="en-US" dirty="0">
                <a:latin typeface="Lato" panose="020F0502020204030203" pitchFamily="34" charset="77"/>
              </a:rPr>
              <a:t>Establish a </a:t>
            </a:r>
            <a:r>
              <a:rPr lang="en-US" b="1" dirty="0">
                <a:latin typeface="Lato" panose="020F0502020204030203" pitchFamily="34" charset="77"/>
              </a:rPr>
              <a:t>shared vision </a:t>
            </a:r>
            <a:r>
              <a:rPr lang="en-US" dirty="0">
                <a:latin typeface="Lato" panose="020F0502020204030203" pitchFamily="34" charset="77"/>
              </a:rPr>
              <a:t>and </a:t>
            </a:r>
            <a:r>
              <a:rPr lang="en-US" b="1" dirty="0">
                <a:latin typeface="Lato" panose="020F0502020204030203" pitchFamily="34" charset="77"/>
              </a:rPr>
              <a:t>common language</a:t>
            </a:r>
            <a:r>
              <a:rPr lang="en-US" dirty="0">
                <a:latin typeface="Lato" panose="020F0502020204030203" pitchFamily="34" charset="77"/>
              </a:rPr>
              <a:t> of what leadership means on campus</a:t>
            </a:r>
          </a:p>
          <a:p>
            <a:pPr marL="457200" lvl="1" indent="0">
              <a:buNone/>
            </a:pPr>
            <a:endParaRPr lang="en-US" dirty="0">
              <a:latin typeface="Lato" panose="020F0502020204030203" pitchFamily="34" charset="77"/>
            </a:endParaRPr>
          </a:p>
          <a:p>
            <a:pPr lvl="1"/>
            <a:r>
              <a:rPr lang="en-US" b="1" dirty="0">
                <a:latin typeface="Lato" panose="020F0502020204030203" pitchFamily="34" charset="77"/>
              </a:rPr>
              <a:t>Connect</a:t>
            </a:r>
            <a:r>
              <a:rPr lang="en-US" dirty="0">
                <a:latin typeface="Lato" panose="020F0502020204030203" pitchFamily="34" charset="77"/>
              </a:rPr>
              <a:t> courses, programs and other opportunities</a:t>
            </a:r>
          </a:p>
          <a:p>
            <a:pPr marL="457200" lvl="1" indent="0">
              <a:buNone/>
            </a:pPr>
            <a:endParaRPr lang="en-US" dirty="0">
              <a:latin typeface="Lato" panose="020F0502020204030203" pitchFamily="34" charset="77"/>
            </a:endParaRPr>
          </a:p>
          <a:p>
            <a:pPr lvl="1"/>
            <a:r>
              <a:rPr lang="en-US" dirty="0">
                <a:latin typeface="Lato" panose="020F0502020204030203" pitchFamily="34" charset="77"/>
              </a:rPr>
              <a:t>Identify and promote practices that cultivate </a:t>
            </a:r>
            <a:r>
              <a:rPr lang="en-US" b="1" dirty="0">
                <a:latin typeface="Lato" panose="020F0502020204030203" pitchFamily="34" charset="77"/>
              </a:rPr>
              <a:t>positive change</a:t>
            </a:r>
          </a:p>
          <a:p>
            <a:pPr marL="457200" lvl="1" indent="0">
              <a:buNone/>
            </a:pPr>
            <a:endParaRPr lang="en-US" sz="2800" b="1" dirty="0">
              <a:latin typeface="Lato" panose="020F0502020204030203" pitchFamily="34" charset="77"/>
            </a:endParaRPr>
          </a:p>
        </p:txBody>
      </p:sp>
      <p:pic>
        <p:nvPicPr>
          <p:cNvPr id="5" name="Picture 4">
            <a:extLst>
              <a:ext uri="{FF2B5EF4-FFF2-40B4-BE49-F238E27FC236}">
                <a16:creationId xmlns:a16="http://schemas.microsoft.com/office/drawing/2014/main" id="{8E2F7400-2FAC-2446-A6E2-386CADB4504B}"/>
              </a:ext>
            </a:extLst>
          </p:cNvPr>
          <p:cNvPicPr>
            <a:picLocks noChangeAspect="1"/>
          </p:cNvPicPr>
          <p:nvPr/>
        </p:nvPicPr>
        <p:blipFill>
          <a:blip r:embed="rId3"/>
          <a:stretch>
            <a:fillRect/>
          </a:stretch>
        </p:blipFill>
        <p:spPr>
          <a:xfrm>
            <a:off x="228287" y="722949"/>
            <a:ext cx="609913" cy="609913"/>
          </a:xfrm>
          <a:prstGeom prst="rect">
            <a:avLst/>
          </a:prstGeom>
        </p:spPr>
      </p:pic>
      <p:pic>
        <p:nvPicPr>
          <p:cNvPr id="6" name="Picture 5">
            <a:extLst>
              <a:ext uri="{FF2B5EF4-FFF2-40B4-BE49-F238E27FC236}">
                <a16:creationId xmlns:a16="http://schemas.microsoft.com/office/drawing/2014/main" id="{0B6D367D-3136-A64A-940A-B77F01174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619" y="1690688"/>
            <a:ext cx="4869181" cy="3386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882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386"/>
          <a:stretch/>
        </p:blipFill>
        <p:spPr>
          <a:xfrm>
            <a:off x="6766674" y="12034"/>
            <a:ext cx="4782205" cy="6857999"/>
          </a:xfrm>
          <a:prstGeom prst="rect">
            <a:avLst/>
          </a:prstGeom>
        </p:spPr>
      </p:pic>
      <p:sp>
        <p:nvSpPr>
          <p:cNvPr id="7" name="TextBox 6"/>
          <p:cNvSpPr txBox="1"/>
          <p:nvPr/>
        </p:nvSpPr>
        <p:spPr>
          <a:xfrm>
            <a:off x="1843927" y="1219200"/>
            <a:ext cx="3752971" cy="5819542"/>
          </a:xfrm>
          <a:prstGeom prst="rect">
            <a:avLst/>
          </a:prstGeom>
          <a:noFill/>
        </p:spPr>
        <p:txBody>
          <a:bodyPr wrap="square" rtlCol="0">
            <a:spAutoFit/>
          </a:bodyPr>
          <a:lstStyle/>
          <a:p>
            <a:pPr algn="ctr"/>
            <a:r>
              <a:rPr lang="en-US" sz="2400" b="1" u="sng" cap="all" dirty="0"/>
              <a:t>Foundational Principles</a:t>
            </a:r>
          </a:p>
          <a:p>
            <a:pPr>
              <a:spcBef>
                <a:spcPts val="500"/>
              </a:spcBef>
              <a:spcAft>
                <a:spcPts val="500"/>
              </a:spcAft>
            </a:pPr>
            <a:r>
              <a:rPr lang="en-US" sz="1400" dirty="0"/>
              <a:t>Action Oriented: Not Solely Based on Authority</a:t>
            </a:r>
          </a:p>
          <a:p>
            <a:pPr>
              <a:spcBef>
                <a:spcPts val="500"/>
              </a:spcBef>
              <a:spcAft>
                <a:spcPts val="500"/>
              </a:spcAft>
            </a:pPr>
            <a:r>
              <a:rPr lang="en-US" sz="1400" dirty="0"/>
              <a:t>Context Matters: Requires Unique Engagement</a:t>
            </a:r>
          </a:p>
          <a:p>
            <a:pPr>
              <a:spcBef>
                <a:spcPts val="500"/>
              </a:spcBef>
              <a:spcAft>
                <a:spcPts val="500"/>
              </a:spcAft>
            </a:pPr>
            <a:r>
              <a:rPr lang="en-US" sz="1400" dirty="0"/>
              <a:t>Positive Change: In Beliefs, Values &amp; Behaviors</a:t>
            </a:r>
          </a:p>
          <a:p>
            <a:r>
              <a:rPr lang="en-US" sz="2400" b="1" u="sng" cap="all" dirty="0"/>
              <a:t>Values</a:t>
            </a:r>
          </a:p>
          <a:p>
            <a:pPr>
              <a:spcBef>
                <a:spcPts val="500"/>
              </a:spcBef>
              <a:spcAft>
                <a:spcPts val="500"/>
              </a:spcAft>
            </a:pPr>
            <a:r>
              <a:rPr lang="en-US" sz="1400" dirty="0"/>
              <a:t>Integrity</a:t>
            </a:r>
          </a:p>
          <a:p>
            <a:pPr>
              <a:spcBef>
                <a:spcPts val="500"/>
              </a:spcBef>
              <a:spcAft>
                <a:spcPts val="500"/>
              </a:spcAft>
            </a:pPr>
            <a:r>
              <a:rPr lang="en-US" sz="1400" dirty="0"/>
              <a:t>Inclusive Engagement</a:t>
            </a:r>
          </a:p>
          <a:p>
            <a:pPr>
              <a:spcBef>
                <a:spcPts val="500"/>
              </a:spcBef>
              <a:spcAft>
                <a:spcPts val="500"/>
              </a:spcAft>
            </a:pPr>
            <a:r>
              <a:rPr lang="en-US" sz="1400" dirty="0"/>
              <a:t>Connection and Community</a:t>
            </a:r>
          </a:p>
          <a:p>
            <a:r>
              <a:rPr lang="en-US" sz="2400" b="1" u="sng" cap="all" dirty="0"/>
              <a:t>Competencies</a:t>
            </a:r>
          </a:p>
          <a:p>
            <a:pPr>
              <a:spcBef>
                <a:spcPts val="500"/>
              </a:spcBef>
              <a:spcAft>
                <a:spcPts val="500"/>
              </a:spcAft>
            </a:pPr>
            <a:r>
              <a:rPr lang="en-US" sz="1400" dirty="0"/>
              <a:t>Self-Awareness</a:t>
            </a:r>
          </a:p>
          <a:p>
            <a:pPr>
              <a:spcBef>
                <a:spcPts val="500"/>
              </a:spcBef>
              <a:spcAft>
                <a:spcPts val="500"/>
              </a:spcAft>
            </a:pPr>
            <a:r>
              <a:rPr lang="en-US" sz="1400" dirty="0"/>
              <a:t>Interpersonal Communication</a:t>
            </a:r>
          </a:p>
          <a:p>
            <a:pPr>
              <a:spcBef>
                <a:spcPts val="500"/>
              </a:spcBef>
              <a:spcAft>
                <a:spcPts val="500"/>
              </a:spcAft>
            </a:pPr>
            <a:r>
              <a:rPr lang="en-US" sz="1400" dirty="0"/>
              <a:t>Supporting Learning and Development of Others</a:t>
            </a:r>
          </a:p>
          <a:p>
            <a:pPr>
              <a:spcBef>
                <a:spcPts val="500"/>
              </a:spcBef>
              <a:spcAft>
                <a:spcPts val="500"/>
              </a:spcAft>
            </a:pPr>
            <a:r>
              <a:rPr lang="en-US" sz="1400" dirty="0"/>
              <a:t>Honoring Context and Culture</a:t>
            </a:r>
          </a:p>
          <a:p>
            <a:pPr>
              <a:spcBef>
                <a:spcPts val="500"/>
              </a:spcBef>
              <a:spcAft>
                <a:spcPts val="500"/>
              </a:spcAft>
            </a:pPr>
            <a:r>
              <a:rPr lang="en-US" sz="1400" dirty="0"/>
              <a:t>Decision-Making</a:t>
            </a:r>
          </a:p>
          <a:p>
            <a:pPr>
              <a:spcBef>
                <a:spcPts val="500"/>
              </a:spcBef>
              <a:spcAft>
                <a:spcPts val="500"/>
              </a:spcAft>
            </a:pPr>
            <a:r>
              <a:rPr lang="en-US" sz="1400" dirty="0"/>
              <a:t>Fostering Bridge-Building and Collaboration</a:t>
            </a:r>
          </a:p>
          <a:p>
            <a:pPr>
              <a:spcBef>
                <a:spcPts val="500"/>
              </a:spcBef>
              <a:spcAft>
                <a:spcPts val="500"/>
              </a:spcAft>
            </a:pPr>
            <a:r>
              <a:rPr lang="en-US" sz="1400" dirty="0"/>
              <a:t>Moving Ideas into Action</a:t>
            </a:r>
          </a:p>
        </p:txBody>
      </p:sp>
      <p:sp>
        <p:nvSpPr>
          <p:cNvPr id="2" name="TextBox 1"/>
          <p:cNvSpPr txBox="1"/>
          <p:nvPr/>
        </p:nvSpPr>
        <p:spPr>
          <a:xfrm>
            <a:off x="1752600" y="434370"/>
            <a:ext cx="5014074" cy="584775"/>
          </a:xfrm>
          <a:prstGeom prst="rect">
            <a:avLst/>
          </a:prstGeom>
          <a:noFill/>
        </p:spPr>
        <p:txBody>
          <a:bodyPr wrap="square" rtlCol="0">
            <a:spAutoFit/>
          </a:bodyPr>
          <a:lstStyle/>
          <a:p>
            <a:r>
              <a:rPr lang="en-US" sz="3200" b="1" dirty="0">
                <a:solidFill>
                  <a:srgbClr val="C5002D"/>
                </a:solidFill>
              </a:rPr>
              <a:t> Leadership Framework</a:t>
            </a:r>
          </a:p>
        </p:txBody>
      </p:sp>
    </p:spTree>
    <p:extLst>
      <p:ext uri="{BB962C8B-B14F-4D97-AF65-F5344CB8AC3E}">
        <p14:creationId xmlns:p14="http://schemas.microsoft.com/office/powerpoint/2010/main" val="181313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410327" y="114961"/>
            <a:ext cx="6336959" cy="6806911"/>
          </a:xfrm>
          <a:prstGeom prst="rect">
            <a:avLst/>
          </a:prstGeom>
        </p:spPr>
      </p:pic>
      <p:sp>
        <p:nvSpPr>
          <p:cNvPr id="2" name="Rounded Rectangle 1"/>
          <p:cNvSpPr/>
          <p:nvPr/>
        </p:nvSpPr>
        <p:spPr>
          <a:xfrm>
            <a:off x="2767263" y="1093154"/>
            <a:ext cx="1058778" cy="57137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ounded Rectangle 3"/>
          <p:cNvSpPr/>
          <p:nvPr/>
        </p:nvSpPr>
        <p:spPr>
          <a:xfrm rot="5400000">
            <a:off x="5871200" y="-1388242"/>
            <a:ext cx="570736" cy="43171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9011653" y="558601"/>
            <a:ext cx="2069431" cy="1077218"/>
          </a:xfrm>
          <a:prstGeom prst="rect">
            <a:avLst/>
          </a:prstGeom>
          <a:noFill/>
        </p:spPr>
        <p:txBody>
          <a:bodyPr wrap="square" rtlCol="0">
            <a:spAutoFit/>
          </a:bodyPr>
          <a:lstStyle/>
          <a:p>
            <a:r>
              <a:rPr lang="en-US" sz="1600" b="1" dirty="0">
                <a:solidFill>
                  <a:srgbClr val="C5002D"/>
                </a:solidFill>
              </a:rPr>
              <a:t>3 Values</a:t>
            </a:r>
            <a:r>
              <a:rPr lang="en-US" sz="1600" dirty="0"/>
              <a:t>-based on three institutional and universal leadership values </a:t>
            </a:r>
            <a:endParaRPr lang="en-US" sz="1600" i="1" dirty="0"/>
          </a:p>
        </p:txBody>
      </p:sp>
      <p:sp>
        <p:nvSpPr>
          <p:cNvPr id="9" name="Left Arrow 8"/>
          <p:cNvSpPr/>
          <p:nvPr/>
        </p:nvSpPr>
        <p:spPr>
          <a:xfrm rot="10800000" flipH="1">
            <a:off x="3997979" y="3597439"/>
            <a:ext cx="4707350" cy="570735"/>
          </a:xfrm>
          <a:prstGeom prst="leftArrow">
            <a:avLst>
              <a:gd name="adj1" fmla="val 35175"/>
              <a:gd name="adj2" fmla="val 50000"/>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8747286" y="3714044"/>
            <a:ext cx="1816440" cy="1077218"/>
          </a:xfrm>
          <a:prstGeom prst="rect">
            <a:avLst/>
          </a:prstGeom>
          <a:noFill/>
        </p:spPr>
        <p:txBody>
          <a:bodyPr wrap="square" rtlCol="0">
            <a:spAutoFit/>
          </a:bodyPr>
          <a:lstStyle/>
          <a:p>
            <a:r>
              <a:rPr lang="en-US" sz="1600" b="1" dirty="0">
                <a:solidFill>
                  <a:srgbClr val="C5002D"/>
                </a:solidFill>
              </a:rPr>
              <a:t>7 Competencies</a:t>
            </a:r>
            <a:r>
              <a:rPr lang="en-US" sz="1600" dirty="0"/>
              <a:t>-rooted in leadership research and theory</a:t>
            </a:r>
            <a:endParaRPr lang="en-US" sz="1600" i="1" dirty="0"/>
          </a:p>
        </p:txBody>
      </p:sp>
      <p:sp>
        <p:nvSpPr>
          <p:cNvPr id="12" name="Left Arrow 11"/>
          <p:cNvSpPr/>
          <p:nvPr/>
        </p:nvSpPr>
        <p:spPr>
          <a:xfrm rot="10800000" flipH="1">
            <a:off x="8416417" y="558601"/>
            <a:ext cx="546933" cy="307384"/>
          </a:xfrm>
          <a:prstGeom prst="leftArrow">
            <a:avLst>
              <a:gd name="adj1" fmla="val 66488"/>
              <a:gd name="adj2" fmla="val 50000"/>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3465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rot="10800000" flipH="1">
            <a:off x="6483534" y="1258226"/>
            <a:ext cx="525155" cy="307384"/>
          </a:xfrm>
          <a:prstGeom prst="leftArrow">
            <a:avLst>
              <a:gd name="adj1" fmla="val 35175"/>
              <a:gd name="adj2" fmla="val 50000"/>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Box 4"/>
          <p:cNvSpPr txBox="1"/>
          <p:nvPr/>
        </p:nvSpPr>
        <p:spPr>
          <a:xfrm>
            <a:off x="7091423" y="944464"/>
            <a:ext cx="3881377" cy="4524315"/>
          </a:xfrm>
          <a:prstGeom prst="rect">
            <a:avLst/>
          </a:prstGeom>
          <a:noFill/>
        </p:spPr>
        <p:txBody>
          <a:bodyPr wrap="square" rtlCol="0">
            <a:spAutoFit/>
          </a:bodyPr>
          <a:lstStyle/>
          <a:p>
            <a:r>
              <a:rPr lang="en-US" sz="1600" b="1" dirty="0">
                <a:solidFill>
                  <a:srgbClr val="C5002D"/>
                </a:solidFill>
              </a:rPr>
              <a:t>63 Outcomes</a:t>
            </a:r>
            <a:r>
              <a:rPr lang="en-US" sz="1600" dirty="0"/>
              <a:t>-detailed, specific, and measurable/identifiable positive changes in beliefs, values, and behaviors.</a:t>
            </a:r>
          </a:p>
          <a:p>
            <a:endParaRPr lang="en-US" sz="1600" dirty="0"/>
          </a:p>
          <a:p>
            <a:endParaRPr lang="en-US" sz="1600" dirty="0"/>
          </a:p>
          <a:p>
            <a:endParaRPr lang="en-US" sz="1600" dirty="0"/>
          </a:p>
          <a:p>
            <a:endParaRPr lang="en-US" sz="1600" dirty="0"/>
          </a:p>
          <a:p>
            <a:endParaRPr lang="en-US" sz="1600" dirty="0"/>
          </a:p>
          <a:p>
            <a:r>
              <a:rPr lang="en-US" sz="1600" b="1" dirty="0">
                <a:solidFill>
                  <a:srgbClr val="C5002D"/>
                </a:solidFill>
              </a:rPr>
              <a:t>K</a:t>
            </a:r>
            <a:r>
              <a:rPr lang="en-US" sz="1600" dirty="0"/>
              <a:t>-Knowledge: Awareness, information, or understanding about fact, principles, and concepts</a:t>
            </a:r>
          </a:p>
          <a:p>
            <a:endParaRPr lang="en-US" sz="1600" dirty="0"/>
          </a:p>
          <a:p>
            <a:r>
              <a:rPr lang="en-US" sz="1600" b="1" dirty="0">
                <a:solidFill>
                  <a:srgbClr val="C5002D"/>
                </a:solidFill>
              </a:rPr>
              <a:t>S</a:t>
            </a:r>
            <a:r>
              <a:rPr lang="en-US" sz="1600" dirty="0"/>
              <a:t>=Skills: Acquired expertise to carry out particular task </a:t>
            </a:r>
          </a:p>
          <a:p>
            <a:endParaRPr lang="en-US" sz="1600" dirty="0"/>
          </a:p>
          <a:p>
            <a:r>
              <a:rPr lang="en-US" sz="1600" b="1" dirty="0">
                <a:solidFill>
                  <a:srgbClr val="C5002D"/>
                </a:solidFill>
              </a:rPr>
              <a:t>A</a:t>
            </a:r>
            <a:r>
              <a:rPr lang="en-US" sz="1600" dirty="0"/>
              <a:t>=Abilities: Personal characteristics, attitudes, values, or traits </a:t>
            </a:r>
          </a:p>
          <a:p>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659" y="0"/>
            <a:ext cx="4873141" cy="6889614"/>
          </a:xfrm>
          <a:prstGeom prst="rect">
            <a:avLst/>
          </a:prstGeom>
        </p:spPr>
      </p:pic>
    </p:spTree>
    <p:extLst>
      <p:ext uri="{BB962C8B-B14F-4D97-AF65-F5344CB8AC3E}">
        <p14:creationId xmlns:p14="http://schemas.microsoft.com/office/powerpoint/2010/main" val="294539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7487" y="1704374"/>
            <a:ext cx="8229600" cy="1210588"/>
          </a:xfrm>
          <a:prstGeom prst="rect">
            <a:avLst/>
          </a:prstGeom>
          <a:noFill/>
        </p:spPr>
        <p:txBody>
          <a:bodyPr wrap="square" rtlCol="0">
            <a:spAutoFit/>
          </a:bodyPr>
          <a:lstStyle/>
          <a:p>
            <a:pPr>
              <a:spcBef>
                <a:spcPts val="200"/>
              </a:spcBef>
              <a:spcAft>
                <a:spcPts val="200"/>
              </a:spcAft>
            </a:pPr>
            <a:endParaRPr lang="en-US" sz="2200" dirty="0"/>
          </a:p>
          <a:p>
            <a:pPr>
              <a:spcBef>
                <a:spcPts val="200"/>
              </a:spcBef>
              <a:spcAft>
                <a:spcPts val="200"/>
              </a:spcAft>
            </a:pPr>
            <a:endParaRPr lang="en-US" sz="2200" dirty="0"/>
          </a:p>
          <a:p>
            <a:pPr marL="285750" indent="-285750">
              <a:spcBef>
                <a:spcPts val="200"/>
              </a:spcBef>
              <a:spcAft>
                <a:spcPts val="200"/>
              </a:spcAft>
              <a:buFont typeface="Arial" panose="020B0604020202020204" pitchFamily="34" charset="0"/>
              <a:buChar char="•"/>
            </a:pPr>
            <a:endParaRPr lang="en-US" sz="2200" dirty="0"/>
          </a:p>
        </p:txBody>
      </p:sp>
      <p:graphicFrame>
        <p:nvGraphicFramePr>
          <p:cNvPr id="9" name="Diagram 8"/>
          <p:cNvGraphicFramePr/>
          <p:nvPr/>
        </p:nvGraphicFramePr>
        <p:xfrm>
          <a:off x="2114550" y="1219201"/>
          <a:ext cx="741045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352800" y="605137"/>
            <a:ext cx="4419600" cy="461665"/>
          </a:xfrm>
          <a:prstGeom prst="rect">
            <a:avLst/>
          </a:prstGeom>
          <a:noFill/>
        </p:spPr>
        <p:txBody>
          <a:bodyPr wrap="square" rtlCol="0">
            <a:spAutoFit/>
          </a:bodyPr>
          <a:lstStyle/>
          <a:p>
            <a:r>
              <a:rPr lang="en-US" sz="2400" b="1" cap="all" dirty="0">
                <a:solidFill>
                  <a:srgbClr val="CE2827"/>
                </a:solidFill>
              </a:rPr>
              <a:t>Integration for employees  </a:t>
            </a:r>
          </a:p>
        </p:txBody>
      </p:sp>
    </p:spTree>
    <p:extLst>
      <p:ext uri="{BB962C8B-B14F-4D97-AF65-F5344CB8AC3E}">
        <p14:creationId xmlns:p14="http://schemas.microsoft.com/office/powerpoint/2010/main" val="3497596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3413</TotalTime>
  <Words>1151</Words>
  <Application>Microsoft Office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Lato</vt:lpstr>
      <vt:lpstr>Office Theme</vt:lpstr>
      <vt:lpstr>Office Theme</vt:lpstr>
      <vt:lpstr> UW-Madison Leadership Framework </vt:lpstr>
      <vt:lpstr>Agenda:</vt:lpstr>
      <vt:lpstr>UW-Madison Leadership Framework</vt:lpstr>
      <vt:lpstr>Leadership vs Management </vt:lpstr>
      <vt:lpstr>UW-Madison Leadership Framework</vt:lpstr>
      <vt:lpstr>PowerPoint Presentation</vt:lpstr>
      <vt:lpstr>PowerPoint Presentation</vt:lpstr>
      <vt:lpstr>PowerPoint Presentation</vt:lpstr>
      <vt:lpstr>PowerPoint Presentation</vt:lpstr>
      <vt:lpstr>Student Employee/Volunteer Integration </vt:lpstr>
      <vt:lpstr>Staff/Employee Integration </vt:lpstr>
      <vt:lpstr>Leadership Framework  Activity </vt:lpstr>
      <vt:lpstr>   </vt:lpstr>
      <vt:lpstr>Applying the Leadership Framework</vt:lpstr>
      <vt:lpstr>Questions and Conversation!</vt:lpstr>
    </vt:vector>
  </TitlesOfParts>
  <Company>UW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at UW</dc:title>
  <dc:creator>Lauren Surovi</dc:creator>
  <cp:lastModifiedBy>Donna Freitag</cp:lastModifiedBy>
  <cp:revision>269</cp:revision>
  <cp:lastPrinted>2019-07-08T16:34:52Z</cp:lastPrinted>
  <dcterms:created xsi:type="dcterms:W3CDTF">2019-05-13T16:43:41Z</dcterms:created>
  <dcterms:modified xsi:type="dcterms:W3CDTF">2020-07-24T02:30:04Z</dcterms:modified>
</cp:coreProperties>
</file>