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307" r:id="rId3"/>
    <p:sldId id="258" r:id="rId4"/>
    <p:sldId id="294" r:id="rId5"/>
    <p:sldId id="295" r:id="rId6"/>
    <p:sldId id="296" r:id="rId7"/>
    <p:sldId id="306" r:id="rId8"/>
    <p:sldId id="297" r:id="rId9"/>
    <p:sldId id="304" r:id="rId10"/>
    <p:sldId id="305" r:id="rId11"/>
    <p:sldId id="298" r:id="rId12"/>
    <p:sldId id="299" r:id="rId13"/>
    <p:sldId id="300" r:id="rId14"/>
    <p:sldId id="334" r:id="rId15"/>
    <p:sldId id="303"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1" autoAdjust="0"/>
    <p:restoredTop sz="89894" autoAdjust="0"/>
  </p:normalViewPr>
  <p:slideViewPr>
    <p:cSldViewPr snapToGrid="0" snapToObjects="1">
      <p:cViewPr varScale="1">
        <p:scale>
          <a:sx n="102" d="100"/>
          <a:sy n="102" d="100"/>
        </p:scale>
        <p:origin x="130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FD891-360B-41A1-A325-77F5FCD3CB1C}" type="doc">
      <dgm:prSet loTypeId="urn:microsoft.com/office/officeart/2008/layout/LinedList" loCatId="list" qsTypeId="urn:microsoft.com/office/officeart/2005/8/quickstyle/simple2" qsCatId="simple" csTypeId="urn:microsoft.com/office/officeart/2005/8/colors/accent6_2" csCatId="accent6"/>
      <dgm:spPr/>
      <dgm:t>
        <a:bodyPr/>
        <a:lstStyle/>
        <a:p>
          <a:endParaRPr lang="en-US"/>
        </a:p>
      </dgm:t>
    </dgm:pt>
    <dgm:pt modelId="{B686C18A-1E68-45F5-8F90-DDA57AEEAF80}">
      <dgm:prSet/>
      <dgm:spPr/>
      <dgm:t>
        <a:bodyPr/>
        <a:lstStyle/>
        <a:p>
          <a:r>
            <a:rPr lang="en-US" dirty="0"/>
            <a:t>Reinforces our commitment to developing student leadership capacity through intentional reflection and engagement in learning, both inside and outside the classroom, for the purpose of meaningful change.</a:t>
          </a:r>
        </a:p>
      </dgm:t>
    </dgm:pt>
    <dgm:pt modelId="{A0BF4D86-F108-440A-937E-C331450AE114}" type="parTrans" cxnId="{D522EB62-1834-405F-858A-668BD29D0599}">
      <dgm:prSet/>
      <dgm:spPr/>
      <dgm:t>
        <a:bodyPr/>
        <a:lstStyle/>
        <a:p>
          <a:endParaRPr lang="en-US"/>
        </a:p>
      </dgm:t>
    </dgm:pt>
    <dgm:pt modelId="{7185D211-AC8D-4CFA-B0D6-48A7B00CA14F}" type="sibTrans" cxnId="{D522EB62-1834-405F-858A-668BD29D0599}">
      <dgm:prSet/>
      <dgm:spPr/>
      <dgm:t>
        <a:bodyPr/>
        <a:lstStyle/>
        <a:p>
          <a:endParaRPr lang="en-US"/>
        </a:p>
      </dgm:t>
    </dgm:pt>
    <dgm:pt modelId="{CB380A3C-A843-4520-9D98-D76896086BCF}">
      <dgm:prSet/>
      <dgm:spPr/>
      <dgm:t>
        <a:bodyPr/>
        <a:lstStyle/>
        <a:p>
          <a:r>
            <a:rPr lang="en-US" dirty="0"/>
            <a:t>Began in 2002 and certificates first awarded in 2004.</a:t>
          </a:r>
        </a:p>
      </dgm:t>
    </dgm:pt>
    <dgm:pt modelId="{C56BF7B3-3BF1-4983-B954-CDE593B64EC3}" type="parTrans" cxnId="{D01CE879-AB51-4EC1-B03F-3BD6746B59C3}">
      <dgm:prSet/>
      <dgm:spPr/>
      <dgm:t>
        <a:bodyPr/>
        <a:lstStyle/>
        <a:p>
          <a:endParaRPr lang="en-US"/>
        </a:p>
      </dgm:t>
    </dgm:pt>
    <dgm:pt modelId="{92CE1818-1AB1-4691-838A-56168D4675B6}" type="sibTrans" cxnId="{D01CE879-AB51-4EC1-B03F-3BD6746B59C3}">
      <dgm:prSet/>
      <dgm:spPr/>
      <dgm:t>
        <a:bodyPr/>
        <a:lstStyle/>
        <a:p>
          <a:endParaRPr lang="en-US"/>
        </a:p>
      </dgm:t>
    </dgm:pt>
    <dgm:pt modelId="{E2F075E9-248A-4BEC-9DCF-BDDD432CD043}">
      <dgm:prSet/>
      <dgm:spPr/>
      <dgm:t>
        <a:bodyPr/>
        <a:lstStyle/>
        <a:p>
          <a:r>
            <a:rPr lang="en-US" dirty="0">
              <a:latin typeface="+mn-lt"/>
            </a:rPr>
            <a:t>Revised in 2015 to connect with UW-Madison Leadership Framework.</a:t>
          </a:r>
        </a:p>
      </dgm:t>
    </dgm:pt>
    <dgm:pt modelId="{DBCB2306-AB33-4A24-8222-CFCBAEA90273}" type="parTrans" cxnId="{55101B75-4D9B-482D-B230-19D9634F8402}">
      <dgm:prSet/>
      <dgm:spPr/>
      <dgm:t>
        <a:bodyPr/>
        <a:lstStyle/>
        <a:p>
          <a:endParaRPr lang="en-US"/>
        </a:p>
      </dgm:t>
    </dgm:pt>
    <dgm:pt modelId="{73C5D375-BF78-4A94-86D5-0563C3EF0400}" type="sibTrans" cxnId="{55101B75-4D9B-482D-B230-19D9634F8402}">
      <dgm:prSet/>
      <dgm:spPr/>
      <dgm:t>
        <a:bodyPr/>
        <a:lstStyle/>
        <a:p>
          <a:endParaRPr lang="en-US"/>
        </a:p>
      </dgm:t>
    </dgm:pt>
    <dgm:pt modelId="{53928DA6-19F9-494B-892D-5F867C0DF613}" type="pres">
      <dgm:prSet presAssocID="{93AFD891-360B-41A1-A325-77F5FCD3CB1C}" presName="vert0" presStyleCnt="0">
        <dgm:presLayoutVars>
          <dgm:dir/>
          <dgm:animOne val="branch"/>
          <dgm:animLvl val="lvl"/>
        </dgm:presLayoutVars>
      </dgm:prSet>
      <dgm:spPr/>
    </dgm:pt>
    <dgm:pt modelId="{CE0C1473-8B2A-47C1-A9B8-880F9A80E556}" type="pres">
      <dgm:prSet presAssocID="{B686C18A-1E68-45F5-8F90-DDA57AEEAF80}" presName="thickLine" presStyleLbl="alignNode1" presStyleIdx="0" presStyleCnt="3"/>
      <dgm:spPr/>
    </dgm:pt>
    <dgm:pt modelId="{EA8E3D6E-6BF7-4C59-A355-AFFBEC8F18A9}" type="pres">
      <dgm:prSet presAssocID="{B686C18A-1E68-45F5-8F90-DDA57AEEAF80}" presName="horz1" presStyleCnt="0"/>
      <dgm:spPr/>
    </dgm:pt>
    <dgm:pt modelId="{4118238E-0B9E-46FC-A9C2-5F5EF1E05BAE}" type="pres">
      <dgm:prSet presAssocID="{B686C18A-1E68-45F5-8F90-DDA57AEEAF80}" presName="tx1" presStyleLbl="revTx" presStyleIdx="0" presStyleCnt="3"/>
      <dgm:spPr/>
    </dgm:pt>
    <dgm:pt modelId="{BDA55FD9-ED7F-4AFF-B14F-012EDA0315E1}" type="pres">
      <dgm:prSet presAssocID="{B686C18A-1E68-45F5-8F90-DDA57AEEAF80}" presName="vert1" presStyleCnt="0"/>
      <dgm:spPr/>
    </dgm:pt>
    <dgm:pt modelId="{9783D18B-B938-4660-85DD-32BBEC82F0E3}" type="pres">
      <dgm:prSet presAssocID="{CB380A3C-A843-4520-9D98-D76896086BCF}" presName="thickLine" presStyleLbl="alignNode1" presStyleIdx="1" presStyleCnt="3"/>
      <dgm:spPr/>
    </dgm:pt>
    <dgm:pt modelId="{7685EF2D-8680-43F0-B138-CEEAD6EABC42}" type="pres">
      <dgm:prSet presAssocID="{CB380A3C-A843-4520-9D98-D76896086BCF}" presName="horz1" presStyleCnt="0"/>
      <dgm:spPr/>
    </dgm:pt>
    <dgm:pt modelId="{E2824038-E2E7-43D5-960C-479B5689D94B}" type="pres">
      <dgm:prSet presAssocID="{CB380A3C-A843-4520-9D98-D76896086BCF}" presName="tx1" presStyleLbl="revTx" presStyleIdx="1" presStyleCnt="3"/>
      <dgm:spPr/>
    </dgm:pt>
    <dgm:pt modelId="{A16CA2F9-52CF-4936-80EF-8C3641C7840C}" type="pres">
      <dgm:prSet presAssocID="{CB380A3C-A843-4520-9D98-D76896086BCF}" presName="vert1" presStyleCnt="0"/>
      <dgm:spPr/>
    </dgm:pt>
    <dgm:pt modelId="{90CE815F-D018-469A-BE97-03358CBD4F3B}" type="pres">
      <dgm:prSet presAssocID="{E2F075E9-248A-4BEC-9DCF-BDDD432CD043}" presName="thickLine" presStyleLbl="alignNode1" presStyleIdx="2" presStyleCnt="3"/>
      <dgm:spPr/>
    </dgm:pt>
    <dgm:pt modelId="{BDC45D09-4EC6-4557-828F-E7E6E44B8185}" type="pres">
      <dgm:prSet presAssocID="{E2F075E9-248A-4BEC-9DCF-BDDD432CD043}" presName="horz1" presStyleCnt="0"/>
      <dgm:spPr/>
    </dgm:pt>
    <dgm:pt modelId="{F6E951E7-AA22-4672-8887-595BDA9A0A0B}" type="pres">
      <dgm:prSet presAssocID="{E2F075E9-248A-4BEC-9DCF-BDDD432CD043}" presName="tx1" presStyleLbl="revTx" presStyleIdx="2" presStyleCnt="3"/>
      <dgm:spPr/>
    </dgm:pt>
    <dgm:pt modelId="{D77DC72B-CE62-42EF-ADB9-C90D3207DA4D}" type="pres">
      <dgm:prSet presAssocID="{E2F075E9-248A-4BEC-9DCF-BDDD432CD043}" presName="vert1" presStyleCnt="0"/>
      <dgm:spPr/>
    </dgm:pt>
  </dgm:ptLst>
  <dgm:cxnLst>
    <dgm:cxn modelId="{122B840E-5729-4ABB-856B-28E6096F5AB0}" type="presOf" srcId="{CB380A3C-A843-4520-9D98-D76896086BCF}" destId="{E2824038-E2E7-43D5-960C-479B5689D94B}" srcOrd="0" destOrd="0" presId="urn:microsoft.com/office/officeart/2008/layout/LinedList"/>
    <dgm:cxn modelId="{F43FBB17-8CC4-429C-91A6-9566D614DE86}" type="presOf" srcId="{93AFD891-360B-41A1-A325-77F5FCD3CB1C}" destId="{53928DA6-19F9-494B-892D-5F867C0DF613}" srcOrd="0" destOrd="0" presId="urn:microsoft.com/office/officeart/2008/layout/LinedList"/>
    <dgm:cxn modelId="{D522EB62-1834-405F-858A-668BD29D0599}" srcId="{93AFD891-360B-41A1-A325-77F5FCD3CB1C}" destId="{B686C18A-1E68-45F5-8F90-DDA57AEEAF80}" srcOrd="0" destOrd="0" parTransId="{A0BF4D86-F108-440A-937E-C331450AE114}" sibTransId="{7185D211-AC8D-4CFA-B0D6-48A7B00CA14F}"/>
    <dgm:cxn modelId="{55101B75-4D9B-482D-B230-19D9634F8402}" srcId="{93AFD891-360B-41A1-A325-77F5FCD3CB1C}" destId="{E2F075E9-248A-4BEC-9DCF-BDDD432CD043}" srcOrd="2" destOrd="0" parTransId="{DBCB2306-AB33-4A24-8222-CFCBAEA90273}" sibTransId="{73C5D375-BF78-4A94-86D5-0563C3EF0400}"/>
    <dgm:cxn modelId="{D01CE879-AB51-4EC1-B03F-3BD6746B59C3}" srcId="{93AFD891-360B-41A1-A325-77F5FCD3CB1C}" destId="{CB380A3C-A843-4520-9D98-D76896086BCF}" srcOrd="1" destOrd="0" parTransId="{C56BF7B3-3BF1-4983-B954-CDE593B64EC3}" sibTransId="{92CE1818-1AB1-4691-838A-56168D4675B6}"/>
    <dgm:cxn modelId="{C124D9C5-26F4-4A2D-959D-A0F1F95A46A3}" type="presOf" srcId="{E2F075E9-248A-4BEC-9DCF-BDDD432CD043}" destId="{F6E951E7-AA22-4672-8887-595BDA9A0A0B}" srcOrd="0" destOrd="0" presId="urn:microsoft.com/office/officeart/2008/layout/LinedList"/>
    <dgm:cxn modelId="{F2F184CC-8FE9-4D06-AADB-A736BA0901FC}" type="presOf" srcId="{B686C18A-1E68-45F5-8F90-DDA57AEEAF80}" destId="{4118238E-0B9E-46FC-A9C2-5F5EF1E05BAE}" srcOrd="0" destOrd="0" presId="urn:microsoft.com/office/officeart/2008/layout/LinedList"/>
    <dgm:cxn modelId="{2DF01C11-1C24-444E-9E92-BD2DB204C934}" type="presParOf" srcId="{53928DA6-19F9-494B-892D-5F867C0DF613}" destId="{CE0C1473-8B2A-47C1-A9B8-880F9A80E556}" srcOrd="0" destOrd="0" presId="urn:microsoft.com/office/officeart/2008/layout/LinedList"/>
    <dgm:cxn modelId="{402DCCA1-C481-4EBA-8AB1-D97482278B37}" type="presParOf" srcId="{53928DA6-19F9-494B-892D-5F867C0DF613}" destId="{EA8E3D6E-6BF7-4C59-A355-AFFBEC8F18A9}" srcOrd="1" destOrd="0" presId="urn:microsoft.com/office/officeart/2008/layout/LinedList"/>
    <dgm:cxn modelId="{165F2CE5-C6A0-471F-9DE1-646BE9F1CF1F}" type="presParOf" srcId="{EA8E3D6E-6BF7-4C59-A355-AFFBEC8F18A9}" destId="{4118238E-0B9E-46FC-A9C2-5F5EF1E05BAE}" srcOrd="0" destOrd="0" presId="urn:microsoft.com/office/officeart/2008/layout/LinedList"/>
    <dgm:cxn modelId="{6A73A9C7-2481-485A-8E3B-85DD35D9FB51}" type="presParOf" srcId="{EA8E3D6E-6BF7-4C59-A355-AFFBEC8F18A9}" destId="{BDA55FD9-ED7F-4AFF-B14F-012EDA0315E1}" srcOrd="1" destOrd="0" presId="urn:microsoft.com/office/officeart/2008/layout/LinedList"/>
    <dgm:cxn modelId="{D703C1B5-D7D2-45EC-8512-D9489D039563}" type="presParOf" srcId="{53928DA6-19F9-494B-892D-5F867C0DF613}" destId="{9783D18B-B938-4660-85DD-32BBEC82F0E3}" srcOrd="2" destOrd="0" presId="urn:microsoft.com/office/officeart/2008/layout/LinedList"/>
    <dgm:cxn modelId="{AFE8136C-F43E-476D-AF04-B3023E3D56F7}" type="presParOf" srcId="{53928DA6-19F9-494B-892D-5F867C0DF613}" destId="{7685EF2D-8680-43F0-B138-CEEAD6EABC42}" srcOrd="3" destOrd="0" presId="urn:microsoft.com/office/officeart/2008/layout/LinedList"/>
    <dgm:cxn modelId="{5F4738C0-2F57-4830-8B6C-EEDAEBA157F5}" type="presParOf" srcId="{7685EF2D-8680-43F0-B138-CEEAD6EABC42}" destId="{E2824038-E2E7-43D5-960C-479B5689D94B}" srcOrd="0" destOrd="0" presId="urn:microsoft.com/office/officeart/2008/layout/LinedList"/>
    <dgm:cxn modelId="{A6742879-5198-4B89-AA60-07D69AC0C5A8}" type="presParOf" srcId="{7685EF2D-8680-43F0-B138-CEEAD6EABC42}" destId="{A16CA2F9-52CF-4936-80EF-8C3641C7840C}" srcOrd="1" destOrd="0" presId="urn:microsoft.com/office/officeart/2008/layout/LinedList"/>
    <dgm:cxn modelId="{B92AF3CE-05EA-4BAB-BCA3-C4E10D0DA855}" type="presParOf" srcId="{53928DA6-19F9-494B-892D-5F867C0DF613}" destId="{90CE815F-D018-469A-BE97-03358CBD4F3B}" srcOrd="4" destOrd="0" presId="urn:microsoft.com/office/officeart/2008/layout/LinedList"/>
    <dgm:cxn modelId="{987222F4-18D8-46F5-BCFF-E3D9BC167115}" type="presParOf" srcId="{53928DA6-19F9-494B-892D-5F867C0DF613}" destId="{BDC45D09-4EC6-4557-828F-E7E6E44B8185}" srcOrd="5" destOrd="0" presId="urn:microsoft.com/office/officeart/2008/layout/LinedList"/>
    <dgm:cxn modelId="{7F2315CB-44CE-4614-81FC-2D5AEAAF01C4}" type="presParOf" srcId="{BDC45D09-4EC6-4557-828F-E7E6E44B8185}" destId="{F6E951E7-AA22-4672-8887-595BDA9A0A0B}" srcOrd="0" destOrd="0" presId="urn:microsoft.com/office/officeart/2008/layout/LinedList"/>
    <dgm:cxn modelId="{D05978B8-3A84-4993-8495-61A33B593CC6}" type="presParOf" srcId="{BDC45D09-4EC6-4557-828F-E7E6E44B8185}" destId="{D77DC72B-CE62-42EF-ADB9-C90D3207DA4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C1473-8B2A-47C1-A9B8-880F9A80E556}">
      <dsp:nvSpPr>
        <dsp:cNvPr id="0" name=""/>
        <dsp:cNvSpPr/>
      </dsp:nvSpPr>
      <dsp:spPr>
        <a:xfrm>
          <a:off x="0" y="1964"/>
          <a:ext cx="5816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118238E-0B9E-46FC-A9C2-5F5EF1E05BAE}">
      <dsp:nvSpPr>
        <dsp:cNvPr id="0" name=""/>
        <dsp:cNvSpPr/>
      </dsp:nvSpPr>
      <dsp:spPr>
        <a:xfrm>
          <a:off x="0" y="1964"/>
          <a:ext cx="5816600" cy="134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Reinforces our commitment to developing student leadership capacity through intentional reflection and engagement in learning, both inside and outside the classroom, for the purpose of meaningful change.</a:t>
          </a:r>
        </a:p>
      </dsp:txBody>
      <dsp:txXfrm>
        <a:off x="0" y="1964"/>
        <a:ext cx="5816600" cy="1340065"/>
      </dsp:txXfrm>
    </dsp:sp>
    <dsp:sp modelId="{9783D18B-B938-4660-85DD-32BBEC82F0E3}">
      <dsp:nvSpPr>
        <dsp:cNvPr id="0" name=""/>
        <dsp:cNvSpPr/>
      </dsp:nvSpPr>
      <dsp:spPr>
        <a:xfrm>
          <a:off x="0" y="1342029"/>
          <a:ext cx="5816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2824038-E2E7-43D5-960C-479B5689D94B}">
      <dsp:nvSpPr>
        <dsp:cNvPr id="0" name=""/>
        <dsp:cNvSpPr/>
      </dsp:nvSpPr>
      <dsp:spPr>
        <a:xfrm>
          <a:off x="0" y="1342029"/>
          <a:ext cx="5816600" cy="134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Began in 2002 and certificates first awarded in 2004.</a:t>
          </a:r>
        </a:p>
      </dsp:txBody>
      <dsp:txXfrm>
        <a:off x="0" y="1342029"/>
        <a:ext cx="5816600" cy="1340065"/>
      </dsp:txXfrm>
    </dsp:sp>
    <dsp:sp modelId="{90CE815F-D018-469A-BE97-03358CBD4F3B}">
      <dsp:nvSpPr>
        <dsp:cNvPr id="0" name=""/>
        <dsp:cNvSpPr/>
      </dsp:nvSpPr>
      <dsp:spPr>
        <a:xfrm>
          <a:off x="0" y="2682095"/>
          <a:ext cx="5816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6E951E7-AA22-4672-8887-595BDA9A0A0B}">
      <dsp:nvSpPr>
        <dsp:cNvPr id="0" name=""/>
        <dsp:cNvSpPr/>
      </dsp:nvSpPr>
      <dsp:spPr>
        <a:xfrm>
          <a:off x="0" y="2682095"/>
          <a:ext cx="5816600" cy="1340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n-lt"/>
            </a:rPr>
            <a:t>Revised in 2015 to connect with UW-Madison Leadership Framework.</a:t>
          </a:r>
        </a:p>
      </dsp:txBody>
      <dsp:txXfrm>
        <a:off x="0" y="2682095"/>
        <a:ext cx="5816600" cy="13400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2293231E-836C-4024-BAF1-2A4B8BBA0B5F}" type="datetimeFigureOut">
              <a:rPr lang="en-US" smtClean="0"/>
              <a:t>2/25/2020</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47A2F67B-B6AC-4BF2-A19C-D61A18ABC7E1}" type="slidenum">
              <a:rPr lang="en-US" smtClean="0"/>
              <a:t>‹#›</a:t>
            </a:fld>
            <a:endParaRPr lang="en-US"/>
          </a:p>
        </p:txBody>
      </p:sp>
    </p:spTree>
    <p:extLst>
      <p:ext uri="{BB962C8B-B14F-4D97-AF65-F5344CB8AC3E}">
        <p14:creationId xmlns:p14="http://schemas.microsoft.com/office/powerpoint/2010/main" val="2748342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F3B439CC-184C-462A-829A-85D759F2698C}" type="datetimeFigureOut">
              <a:rPr lang="en-US" smtClean="0"/>
              <a:t>2/25/2020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9028A56E-4861-44D8-89A0-23468C3ADF3E}" type="slidenum">
              <a:rPr lang="en-US" smtClean="0"/>
              <a:t>‹#›</a:t>
            </a:fld>
            <a:endParaRPr lang="en-US"/>
          </a:p>
        </p:txBody>
      </p:sp>
    </p:spTree>
    <p:extLst>
      <p:ext uri="{BB962C8B-B14F-4D97-AF65-F5344CB8AC3E}">
        <p14:creationId xmlns:p14="http://schemas.microsoft.com/office/powerpoint/2010/main" val="309802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8A56E-4861-44D8-89A0-23468C3ADF3E}" type="slidenum">
              <a:rPr lang="en-US" smtClean="0"/>
              <a:t>1</a:t>
            </a:fld>
            <a:endParaRPr lang="en-US"/>
          </a:p>
        </p:txBody>
      </p:sp>
    </p:spTree>
    <p:extLst>
      <p:ext uri="{BB962C8B-B14F-4D97-AF65-F5344CB8AC3E}">
        <p14:creationId xmlns:p14="http://schemas.microsoft.com/office/powerpoint/2010/main" val="17263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Educational Requirements:</a:t>
            </a:r>
          </a:p>
          <a:p>
            <a:r>
              <a:rPr lang="en-US" dirty="0"/>
              <a:t>As was mentioned earlier the Certificate is co-curricular but it does have a academic component. </a:t>
            </a:r>
          </a:p>
          <a:p>
            <a:endParaRPr lang="en-US" dirty="0"/>
          </a:p>
          <a:p>
            <a:r>
              <a:rPr lang="en-US" dirty="0"/>
              <a:t>Students are required to take one </a:t>
            </a:r>
            <a:r>
              <a:rPr lang="en-US" b="1" dirty="0"/>
              <a:t>course</a:t>
            </a:r>
            <a:r>
              <a:rPr lang="en-US" dirty="0"/>
              <a:t> in either Leadership or Global and Cultural Competence (not both) and receive a B or better (Your student may be taking something already within their ethnic studies that would meet the requirement for this area) and also students are to complete </a:t>
            </a:r>
            <a:r>
              <a:rPr lang="en-US" b="1" dirty="0"/>
              <a:t>3 Online Learning Modules</a:t>
            </a:r>
            <a:r>
              <a:rPr lang="en-US" dirty="0"/>
              <a:t> which are another mode of leadership learning that consists of website or Ted Talk leadership topics. Students are then asked to reflect and write a one-page paper on what they’ve learned and how this</a:t>
            </a:r>
            <a:r>
              <a:rPr lang="en-US" baseline="0" dirty="0"/>
              <a:t> learning</a:t>
            </a:r>
            <a:r>
              <a:rPr lang="en-US" dirty="0"/>
              <a:t> connects with the UW-Madison Leadership Framework as well as their own personal experiences.</a:t>
            </a:r>
            <a:endParaRPr lang="en-US" baseline="0" dirty="0"/>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11</a:t>
            </a:fld>
            <a:endParaRPr lang="en-US"/>
          </a:p>
        </p:txBody>
      </p:sp>
    </p:spTree>
    <p:extLst>
      <p:ext uri="{BB962C8B-B14F-4D97-AF65-F5344CB8AC3E}">
        <p14:creationId xmlns:p14="http://schemas.microsoft.com/office/powerpoint/2010/main" val="85632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Reflection Requirements</a:t>
            </a:r>
            <a:r>
              <a:rPr lang="en-US" dirty="0"/>
              <a:t> – is the core of the Certificate where students are able to articulate what they’ve learned through their various experiences and this is shared through the following:</a:t>
            </a:r>
          </a:p>
          <a:p>
            <a:endParaRPr lang="en-US" b="1" dirty="0"/>
          </a:p>
          <a:p>
            <a:r>
              <a:rPr lang="en-US" b="1" dirty="0"/>
              <a:t>Competency essay</a:t>
            </a:r>
            <a:r>
              <a:rPr lang="en-US" dirty="0"/>
              <a:t>: addresses all 7 leadership competencies and examines which competency or competencies the student feels most confident in and why, least confident in and why, and then choose one and convey how you will continue to grow in that area</a:t>
            </a:r>
          </a:p>
          <a:p>
            <a:r>
              <a:rPr lang="en-US" b="1" dirty="0"/>
              <a:t>“Leadership for Change” Capstone: </a:t>
            </a:r>
            <a:r>
              <a:rPr lang="en-US" dirty="0"/>
              <a:t>This is the last piece of the Certificate reflection requirements but a very important one. Through the Capstone project, students are asked to identify something they would like to change in a positive way by using one value and three-four competencies to inform this change.  This change initiative</a:t>
            </a:r>
            <a:r>
              <a:rPr lang="en-US" baseline="0" dirty="0"/>
              <a:t> should be something </a:t>
            </a:r>
            <a:r>
              <a:rPr lang="en-US" dirty="0"/>
              <a:t>the student is passionate about and in any context such as; within their student organization, at work, school or even at home. The Capstone serves as a means for the student to apply what they have learned to something bigger. </a:t>
            </a:r>
          </a:p>
          <a:p>
            <a:endParaRPr lang="en-US" dirty="0"/>
          </a:p>
          <a:p>
            <a:r>
              <a:rPr lang="en-US" dirty="0"/>
              <a:t>The Capstone can either be: </a:t>
            </a:r>
          </a:p>
          <a:p>
            <a:pPr lvl="0" fontAlgn="base"/>
            <a:r>
              <a:rPr lang="en-US" dirty="0"/>
              <a:t>a paper (2,000-2,500 words) or presentation (20 minutes)</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12</a:t>
            </a:fld>
            <a:endParaRPr lang="en-US"/>
          </a:p>
        </p:txBody>
      </p:sp>
    </p:spTree>
    <p:extLst>
      <p:ext uri="{BB962C8B-B14F-4D97-AF65-F5344CB8AC3E}">
        <p14:creationId xmlns:p14="http://schemas.microsoft.com/office/powerpoint/2010/main" val="242775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a:t>
            </a:r>
            <a:r>
              <a:rPr lang="en-US" baseline="0" dirty="0"/>
              <a:t> might be asking yourself….how would my student get started in working toward achieving the Leadership Certificate?  To start the process there are three steps.</a:t>
            </a:r>
          </a:p>
          <a:p>
            <a:endParaRPr lang="en-US" baseline="0" dirty="0"/>
          </a:p>
          <a:p>
            <a:pPr marL="232909" indent="-232909">
              <a:buFont typeface="+mj-lt"/>
              <a:buAutoNum type="arabicParenR"/>
            </a:pPr>
            <a:r>
              <a:rPr lang="en-US" baseline="0" dirty="0"/>
              <a:t>Attend an informational session (three per semester) or view the presentation online (located on the </a:t>
            </a:r>
            <a:r>
              <a:rPr lang="en-US" baseline="0" dirty="0" err="1"/>
              <a:t>cfli</a:t>
            </a:r>
            <a:r>
              <a:rPr lang="en-US" baseline="0" dirty="0"/>
              <a:t> website).  </a:t>
            </a:r>
          </a:p>
          <a:p>
            <a:pPr marL="232909" indent="-232909">
              <a:buFont typeface="+mj-lt"/>
              <a:buAutoNum type="arabicParenR"/>
            </a:pPr>
            <a:r>
              <a:rPr lang="en-US" baseline="0" dirty="0"/>
              <a:t>The second step is to complete a self-assessment activity which is located on the cfli website</a:t>
            </a:r>
          </a:p>
          <a:p>
            <a:pPr marL="232909" indent="-232909">
              <a:buFont typeface="+mj-lt"/>
              <a:buAutoNum type="arabicParenR"/>
            </a:pPr>
            <a:r>
              <a:rPr lang="en-US" baseline="0" dirty="0"/>
              <a:t>The third step is to schedule and advising appointment with a </a:t>
            </a:r>
            <a:r>
              <a:rPr lang="en-US" baseline="0" dirty="0" err="1"/>
              <a:t>CfLI</a:t>
            </a:r>
            <a:r>
              <a:rPr lang="en-US" baseline="0" dirty="0"/>
              <a:t> staff member who works in the leadership area </a:t>
            </a:r>
          </a:p>
          <a:p>
            <a:pPr marL="232909" indent="-232909">
              <a:buFont typeface="+mj-lt"/>
              <a:buAutoNum type="arabicParenR"/>
            </a:pPr>
            <a:endParaRPr lang="en-US" baseline="0" dirty="0"/>
          </a:p>
          <a:p>
            <a:r>
              <a:rPr lang="en-US" baseline="0" dirty="0"/>
              <a:t>During the advising appointment the advisor will cover the following important information</a:t>
            </a:r>
          </a:p>
          <a:p>
            <a:pPr marL="174683" indent="-174683">
              <a:buFont typeface="Arial" panose="020B0604020202020204" pitchFamily="34" charset="0"/>
              <a:buChar char="•"/>
            </a:pPr>
            <a:r>
              <a:rPr lang="en-US" baseline="0" dirty="0"/>
              <a:t>Talk with your student about the Certificate requirements </a:t>
            </a:r>
          </a:p>
          <a:p>
            <a:pPr marL="174683" indent="-174683">
              <a:buFont typeface="Arial" panose="020B0604020202020204" pitchFamily="34" charset="0"/>
              <a:buChar char="•"/>
            </a:pPr>
            <a:r>
              <a:rPr lang="en-US" baseline="0" dirty="0"/>
              <a:t>Discuss what your student has learned through their various leadership experiences and which Involvement area they would fit</a:t>
            </a:r>
          </a:p>
          <a:p>
            <a:pPr marL="174683" indent="-174683">
              <a:buFont typeface="Arial" panose="020B0604020202020204" pitchFamily="34" charset="0"/>
              <a:buChar char="•"/>
            </a:pPr>
            <a:r>
              <a:rPr lang="en-US" baseline="0" dirty="0"/>
              <a:t>Provide access to the Canvas site where the Leadership Certificate application is housed</a:t>
            </a:r>
          </a:p>
          <a:p>
            <a:pPr marL="174683" indent="-174683">
              <a:buFont typeface="Arial" panose="020B0604020202020204" pitchFamily="34" charset="0"/>
              <a:buChar char="•"/>
            </a:pPr>
            <a:r>
              <a:rPr lang="en-US" baseline="0" dirty="0"/>
              <a:t>Answer any specific questions your student may have </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13</a:t>
            </a:fld>
            <a:endParaRPr lang="en-US"/>
          </a:p>
        </p:txBody>
      </p:sp>
    </p:spTree>
    <p:extLst>
      <p:ext uri="{BB962C8B-B14F-4D97-AF65-F5344CB8AC3E}">
        <p14:creationId xmlns:p14="http://schemas.microsoft.com/office/powerpoint/2010/main" val="174092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14</a:t>
            </a:fld>
            <a:endParaRPr lang="en-US"/>
          </a:p>
        </p:txBody>
      </p:sp>
    </p:spTree>
    <p:extLst>
      <p:ext uri="{BB962C8B-B14F-4D97-AF65-F5344CB8AC3E}">
        <p14:creationId xmlns:p14="http://schemas.microsoft.com/office/powerpoint/2010/main" val="191330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8A56E-4861-44D8-89A0-23468C3ADF3E}" type="slidenum">
              <a:rPr lang="en-US" smtClean="0"/>
              <a:t>15</a:t>
            </a:fld>
            <a:endParaRPr lang="en-US"/>
          </a:p>
        </p:txBody>
      </p:sp>
    </p:spTree>
    <p:extLst>
      <p:ext uri="{BB962C8B-B14F-4D97-AF65-F5344CB8AC3E}">
        <p14:creationId xmlns:p14="http://schemas.microsoft.com/office/powerpoint/2010/main" val="248194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Ice Breaker - 6 Degrees of Separation</a:t>
            </a:r>
          </a:p>
          <a:p>
            <a:endParaRPr lang="en-US" dirty="0"/>
          </a:p>
          <a:p>
            <a:r>
              <a:rPr lang="en-US" dirty="0"/>
              <a:t>Find a partner and say the following:</a:t>
            </a:r>
          </a:p>
          <a:p>
            <a:pPr marL="171450" indent="-171450">
              <a:buFont typeface="Arial" panose="020B0604020202020204" pitchFamily="34" charset="0"/>
              <a:buChar char="•"/>
            </a:pPr>
            <a:r>
              <a:rPr lang="en-US" dirty="0"/>
              <a:t>Name</a:t>
            </a:r>
          </a:p>
          <a:p>
            <a:pPr marL="171450" indent="-171450">
              <a:buFont typeface="Arial" panose="020B0604020202020204" pitchFamily="34" charset="0"/>
              <a:buChar char="•"/>
            </a:pPr>
            <a:r>
              <a:rPr lang="en-US" dirty="0"/>
              <a:t>Pronouns (if you want to share)</a:t>
            </a:r>
          </a:p>
          <a:p>
            <a:pPr marL="171450" indent="-171450">
              <a:buFont typeface="Arial" panose="020B0604020202020204" pitchFamily="34" charset="0"/>
              <a:buChar char="•"/>
            </a:pPr>
            <a:r>
              <a:rPr lang="en-US" dirty="0"/>
              <a:t>Something you are passionate about </a:t>
            </a:r>
            <a:r>
              <a:rPr lang="en-US" b="1" dirty="0"/>
              <a:t>OR </a:t>
            </a:r>
            <a:r>
              <a:rPr lang="en-US" b="0" dirty="0"/>
              <a:t>makes you happy.</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Find a new partner, and state their name and what they shared. You will chain these responses and keep saying all of the names and ideas you shared.</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Get in a circle and we will see who remembers the most.</a:t>
            </a:r>
          </a:p>
          <a:p>
            <a:pPr marL="0" indent="0">
              <a:buFont typeface="Arial" panose="020B0604020202020204" pitchFamily="34" charset="0"/>
              <a:buNone/>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2</a:t>
            </a:fld>
            <a:endParaRPr lang="en-US"/>
          </a:p>
        </p:txBody>
      </p:sp>
    </p:spTree>
    <p:extLst>
      <p:ext uri="{BB962C8B-B14F-4D97-AF65-F5344CB8AC3E}">
        <p14:creationId xmlns:p14="http://schemas.microsoft.com/office/powerpoint/2010/main" val="81677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r>
              <a:rPr lang="en-US" dirty="0">
                <a:ea typeface="ＭＳ Ｐゴシック" charset="-128"/>
              </a:rPr>
              <a:t>To demonstrate the</a:t>
            </a:r>
            <a:r>
              <a:rPr lang="en-US" baseline="0" dirty="0">
                <a:ea typeface="ＭＳ Ｐゴシック" charset="-128"/>
              </a:rPr>
              <a:t> Framework in action is the </a:t>
            </a:r>
            <a:r>
              <a:rPr lang="en-US" dirty="0">
                <a:ea typeface="ＭＳ Ｐゴシック" charset="-128"/>
              </a:rPr>
              <a:t>UW-Madison Leadership Certificate. The Certificate reflects the competencies, values, and outcomes associated with the UW-Madison Leadership Framework.</a:t>
            </a:r>
            <a:r>
              <a:rPr lang="en-US" baseline="0" dirty="0">
                <a:ea typeface="ＭＳ Ｐゴシック" charset="-128"/>
              </a:rPr>
              <a:t> </a:t>
            </a:r>
            <a:r>
              <a:rPr lang="en-US" dirty="0">
                <a:ea typeface="ＭＳ Ｐゴシック" charset="-128"/>
              </a:rPr>
              <a:t>The Certificate is administered through </a:t>
            </a:r>
            <a:r>
              <a:rPr lang="en-US" dirty="0" err="1">
                <a:ea typeface="ＭＳ Ｐゴシック" charset="-128"/>
              </a:rPr>
              <a:t>CfLI</a:t>
            </a:r>
            <a:r>
              <a:rPr lang="en-US" dirty="0">
                <a:ea typeface="ＭＳ Ｐゴシック" charset="-128"/>
              </a:rPr>
              <a:t>. It is a co-curricular, non-academic certificate, in which students (undergraduate or graduate) can showcase and reflect on their leadership and involvement while they are in college. All</a:t>
            </a:r>
            <a:r>
              <a:rPr lang="en-US" baseline="0" dirty="0">
                <a:ea typeface="ＭＳ Ｐゴシック" charset="-128"/>
              </a:rPr>
              <a:t> UW-Madison students are eligible who are in good academic standing within their School/College.  Note: Students can complete the Certificate at any time while they are a UW student but we recommend four semesters which promotes real-time reflection and improved quality of work. </a:t>
            </a:r>
          </a:p>
          <a:p>
            <a:endParaRPr lang="en-US" baseline="0" dirty="0">
              <a:ea typeface="ＭＳ Ｐゴシック" charset="-128"/>
            </a:endParaRPr>
          </a:p>
          <a:p>
            <a:r>
              <a:rPr lang="en-US" baseline="0" dirty="0">
                <a:ea typeface="ＭＳ Ｐゴシック" charset="-128"/>
              </a:rPr>
              <a:t>Requirements of the Certificate consist of three areas: Involvement, Educational and Reflection of which we will talk about in more detail in a few minutes.</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4</a:t>
            </a:fld>
            <a:endParaRPr lang="en-US"/>
          </a:p>
        </p:txBody>
      </p:sp>
    </p:spTree>
    <p:extLst>
      <p:ext uri="{BB962C8B-B14F-4D97-AF65-F5344CB8AC3E}">
        <p14:creationId xmlns:p14="http://schemas.microsoft.com/office/powerpoint/2010/main" val="422119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charset="-128"/>
              </a:rPr>
              <a:t>There are many benefits to achieving the Leadership Certificate and to</a:t>
            </a:r>
            <a:r>
              <a:rPr lang="en-US" baseline="0" dirty="0">
                <a:ea typeface="ＭＳ Ｐゴシック" charset="-128"/>
              </a:rPr>
              <a:t> name just a few:</a:t>
            </a:r>
          </a:p>
          <a:p>
            <a:endParaRPr lang="en-US" baseline="0" dirty="0">
              <a:ea typeface="ＭＳ Ｐゴシック" charset="-128"/>
            </a:endParaRPr>
          </a:p>
          <a:p>
            <a:pPr marL="174683" indent="-174683">
              <a:buFont typeface="Arial" panose="020B0604020202020204" pitchFamily="34" charset="0"/>
              <a:buChar char="•"/>
            </a:pPr>
            <a:r>
              <a:rPr lang="en-US" baseline="0" dirty="0">
                <a:ea typeface="ＭＳ Ｐゴシック" charset="-128"/>
              </a:rPr>
              <a:t>Great way to showcase leadership and involvement experiences while on campus</a:t>
            </a:r>
          </a:p>
          <a:p>
            <a:pPr marL="174683" indent="-174683">
              <a:buFont typeface="Arial" panose="020B0604020202020204" pitchFamily="34" charset="0"/>
              <a:buChar char="•"/>
            </a:pPr>
            <a:r>
              <a:rPr lang="en-US" baseline="0" dirty="0">
                <a:ea typeface="ＭＳ Ｐゴシック" charset="-128"/>
              </a:rPr>
              <a:t>Students achieve a certificate of completion, attend the certificate ceremony, and receive red &amp; gold cords to wear at graduation</a:t>
            </a:r>
          </a:p>
          <a:p>
            <a:pPr marL="174683" indent="-174683">
              <a:buFont typeface="Arial" panose="020B0604020202020204" pitchFamily="34" charset="0"/>
              <a:buChar char="•"/>
            </a:pPr>
            <a:r>
              <a:rPr lang="en-US" baseline="0" dirty="0">
                <a:ea typeface="ＭＳ Ｐゴシック" charset="-128"/>
              </a:rPr>
              <a:t>Ability to include on a resume and serves as a great talking point in an interview</a:t>
            </a:r>
          </a:p>
          <a:p>
            <a:pPr marL="174683" indent="-174683">
              <a:buFont typeface="Arial" panose="020B0604020202020204" pitchFamily="34" charset="0"/>
              <a:buChar char="•"/>
            </a:pPr>
            <a:r>
              <a:rPr lang="en-US" baseline="0" dirty="0">
                <a:ea typeface="ＭＳ Ｐゴシック" charset="-128"/>
              </a:rPr>
              <a:t>Transferable skills</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5</a:t>
            </a:fld>
            <a:endParaRPr lang="en-US"/>
          </a:p>
        </p:txBody>
      </p:sp>
    </p:spTree>
    <p:extLst>
      <p:ext uri="{BB962C8B-B14F-4D97-AF65-F5344CB8AC3E}">
        <p14:creationId xmlns:p14="http://schemas.microsoft.com/office/powerpoint/2010/main" val="165284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students expect to learn from going through the Leadership Certificate program? </a:t>
            </a:r>
          </a:p>
          <a:p>
            <a:pPr marL="174683" indent="-174683">
              <a:buFont typeface="Arial" panose="020B0604020202020204" pitchFamily="34" charset="0"/>
              <a:buChar char="•"/>
            </a:pPr>
            <a:r>
              <a:rPr lang="en-US" dirty="0"/>
              <a:t>Increased</a:t>
            </a:r>
            <a:r>
              <a:rPr lang="en-US" baseline="0" dirty="0"/>
              <a:t> self-awareness – serves as the foundation for leadership. Understanding who you are as a person and as a leader – So the question is; How can one be a great leader if they don’t know who they are and what they stand for?</a:t>
            </a:r>
          </a:p>
          <a:p>
            <a:pPr marL="174683" indent="-174683">
              <a:buFont typeface="Arial" panose="020B0604020202020204" pitchFamily="34" charset="0"/>
              <a:buChar char="•"/>
            </a:pPr>
            <a:r>
              <a:rPr lang="en-US" baseline="0" dirty="0"/>
              <a:t>Gain a greater understanding of leadership-related strengths and areas of improvement</a:t>
            </a:r>
          </a:p>
          <a:p>
            <a:pPr marL="174683" indent="-174683">
              <a:buFont typeface="Arial" panose="020B0604020202020204" pitchFamily="34" charset="0"/>
              <a:buChar char="•"/>
            </a:pPr>
            <a:r>
              <a:rPr lang="en-US" baseline="0" dirty="0"/>
              <a:t>Increased capacity to affect positive change within groups and communities</a:t>
            </a:r>
          </a:p>
          <a:p>
            <a:pPr marL="174683" indent="-174683">
              <a:buFont typeface="Arial" panose="020B0604020202020204" pitchFamily="34" charset="0"/>
              <a:buChar char="•"/>
            </a:pPr>
            <a:r>
              <a:rPr lang="en-US" baseline="0" dirty="0"/>
              <a:t>Ability to apply learned skills and more prepared for interviews and post-college jobs</a:t>
            </a:r>
          </a:p>
          <a:p>
            <a:pPr marL="174683" indent="-174683">
              <a:buFont typeface="Arial" panose="020B0604020202020204" pitchFamily="34" charset="0"/>
              <a:buChar char="•"/>
            </a:pPr>
            <a:endParaRPr lang="en-US" baseline="0" dirty="0"/>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6</a:t>
            </a:fld>
            <a:endParaRPr lang="en-US"/>
          </a:p>
        </p:txBody>
      </p:sp>
    </p:spTree>
    <p:extLst>
      <p:ext uri="{BB962C8B-B14F-4D97-AF65-F5344CB8AC3E}">
        <p14:creationId xmlns:p14="http://schemas.microsoft.com/office/powerpoint/2010/main" val="47996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a deeper look into the specific Requirements of the Certificate </a:t>
            </a:r>
          </a:p>
          <a:p>
            <a:pPr lvl="0"/>
            <a:endParaRPr lang="en-US" dirty="0"/>
          </a:p>
          <a:p>
            <a:pPr lvl="0"/>
            <a:r>
              <a:rPr lang="en-US" dirty="0"/>
              <a:t>The first component is the </a:t>
            </a:r>
            <a:r>
              <a:rPr lang="en-US" b="1" dirty="0"/>
              <a:t>Involvement Requirements: </a:t>
            </a:r>
            <a:r>
              <a:rPr lang="en-US" dirty="0"/>
              <a:t>We ask students to document 100 hours of leadership experience that is divided across three areas. The first one is Organizational/Group Leadership</a:t>
            </a:r>
          </a:p>
          <a:p>
            <a:pPr lvl="0"/>
            <a:endParaRPr lang="en-US" b="1" dirty="0"/>
          </a:p>
          <a:p>
            <a:pPr lvl="0"/>
            <a:r>
              <a:rPr lang="en-US" b="1" dirty="0"/>
              <a:t>Organizational/Group Leadership</a:t>
            </a:r>
            <a:r>
              <a:rPr lang="en-US" b="1" baseline="0" dirty="0"/>
              <a:t> </a:t>
            </a:r>
            <a:r>
              <a:rPr lang="en-US" b="0" baseline="0" dirty="0"/>
              <a:t>– (50 hours max) These can be a </a:t>
            </a:r>
            <a:r>
              <a:rPr lang="en-US" dirty="0"/>
              <a:t>paid or unpaid leadership experiences. Some common examples are: (not exhaustive list) </a:t>
            </a:r>
          </a:p>
          <a:p>
            <a:pPr lvl="0"/>
            <a:r>
              <a:rPr lang="en-US" dirty="0"/>
              <a:t>SOAR New Student Leaders (point out the facilitator in the room)</a:t>
            </a:r>
          </a:p>
          <a:p>
            <a:pPr lvl="0"/>
            <a:r>
              <a:rPr lang="en-US" dirty="0"/>
              <a:t>Emerging Leaders (1</a:t>
            </a:r>
            <a:r>
              <a:rPr lang="en-US" baseline="30000" dirty="0"/>
              <a:t>st</a:t>
            </a:r>
            <a:r>
              <a:rPr lang="en-US" dirty="0"/>
              <a:t> year students)</a:t>
            </a:r>
          </a:p>
          <a:p>
            <a:pPr lvl="0"/>
            <a:r>
              <a:rPr lang="en-US" dirty="0"/>
              <a:t>Internships</a:t>
            </a:r>
          </a:p>
          <a:p>
            <a:pPr lvl="0"/>
            <a:r>
              <a:rPr lang="en-US" dirty="0"/>
              <a:t>Active leadership roles in student orgs</a:t>
            </a:r>
          </a:p>
          <a:p>
            <a:pPr lvl="0"/>
            <a:r>
              <a:rPr lang="en-US" b="1" dirty="0"/>
              <a:t>Civic Engagement</a:t>
            </a:r>
            <a:r>
              <a:rPr lang="en-US" dirty="0"/>
              <a:t> – (40 hours max) These</a:t>
            </a:r>
            <a:r>
              <a:rPr lang="en-US" baseline="0" dirty="0"/>
              <a:t> experiences</a:t>
            </a:r>
            <a:r>
              <a:rPr lang="en-US" dirty="0"/>
              <a:t> provide</a:t>
            </a:r>
            <a:r>
              <a:rPr lang="en-US" baseline="0" dirty="0"/>
              <a:t> </a:t>
            </a:r>
            <a:r>
              <a:rPr lang="en-US" dirty="0"/>
              <a:t>service to and being actively involved with the community. Common examples are: (not exhaustive list)</a:t>
            </a:r>
          </a:p>
          <a:p>
            <a:pPr lvl="0"/>
            <a:r>
              <a:rPr lang="en-US" dirty="0"/>
              <a:t>Badger Volunteers (through the </a:t>
            </a:r>
            <a:r>
              <a:rPr lang="en-US" dirty="0" err="1"/>
              <a:t>Morgridge</a:t>
            </a:r>
            <a:r>
              <a:rPr lang="en-US" dirty="0"/>
              <a:t> Center for Public Service)</a:t>
            </a:r>
          </a:p>
          <a:p>
            <a:pPr lvl="0"/>
            <a:r>
              <a:rPr lang="en-US" dirty="0"/>
              <a:t>Volunteering at the hospital</a:t>
            </a:r>
          </a:p>
          <a:p>
            <a:pPr lvl="0"/>
            <a:r>
              <a:rPr lang="en-US" dirty="0"/>
              <a:t>Habitat for Humanity</a:t>
            </a:r>
          </a:p>
          <a:p>
            <a:pPr lvl="0"/>
            <a:r>
              <a:rPr lang="en-US" b="1" dirty="0"/>
              <a:t>Trainings and Workshop</a:t>
            </a:r>
            <a:r>
              <a:rPr lang="en-US" dirty="0"/>
              <a:t> – (30 hours max) </a:t>
            </a:r>
            <a:r>
              <a:rPr lang="en-US" baseline="0" dirty="0"/>
              <a:t>These are </a:t>
            </a:r>
            <a:r>
              <a:rPr lang="en-US" dirty="0"/>
              <a:t>non-credit experiences</a:t>
            </a:r>
            <a:r>
              <a:rPr lang="en-US" baseline="0" dirty="0"/>
              <a:t> that</a:t>
            </a:r>
            <a:r>
              <a:rPr lang="en-US" dirty="0"/>
              <a:t> includes conferences, seminars, talks etc. that pertain to leadership development  (not exhaustive list)</a:t>
            </a:r>
          </a:p>
          <a:p>
            <a:pPr lvl="0"/>
            <a:r>
              <a:rPr lang="en-US" dirty="0"/>
              <a:t>All Campus Leadership Conference</a:t>
            </a:r>
          </a:p>
          <a:p>
            <a:pPr lvl="0"/>
            <a:r>
              <a:rPr lang="en-US" dirty="0"/>
              <a:t>ALPs workshops</a:t>
            </a:r>
          </a:p>
          <a:p>
            <a:pPr lvl="0"/>
            <a:r>
              <a:rPr lang="en-US" dirty="0"/>
              <a:t>Willis Jones Leadership Center – Leadership workshops</a:t>
            </a:r>
          </a:p>
          <a:p>
            <a:pPr lvl="0"/>
            <a:r>
              <a:rPr lang="en-US" dirty="0"/>
              <a:t>Social Justice trainings and workshops though the Multicultural Student Center</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7</a:t>
            </a:fld>
            <a:endParaRPr lang="en-US"/>
          </a:p>
        </p:txBody>
      </p:sp>
    </p:spTree>
    <p:extLst>
      <p:ext uri="{BB962C8B-B14F-4D97-AF65-F5344CB8AC3E}">
        <p14:creationId xmlns:p14="http://schemas.microsoft.com/office/powerpoint/2010/main" val="348142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a deeper look into the specific Requirements of the Certificate </a:t>
            </a:r>
          </a:p>
          <a:p>
            <a:pPr lvl="0"/>
            <a:endParaRPr lang="en-US" dirty="0"/>
          </a:p>
          <a:p>
            <a:pPr lvl="0"/>
            <a:r>
              <a:rPr lang="en-US" dirty="0"/>
              <a:t>The first component is the </a:t>
            </a:r>
            <a:r>
              <a:rPr lang="en-US" b="1" dirty="0"/>
              <a:t>Involvement Requirements: </a:t>
            </a:r>
            <a:r>
              <a:rPr lang="en-US" dirty="0"/>
              <a:t>We ask students to document 100 hours of leadership experience that is divided across three areas. The first one is Organizational/Group Leadership</a:t>
            </a:r>
          </a:p>
          <a:p>
            <a:pPr lvl="0"/>
            <a:endParaRPr lang="en-US" b="1" dirty="0"/>
          </a:p>
          <a:p>
            <a:pPr lvl="0"/>
            <a:r>
              <a:rPr lang="en-US" b="1" dirty="0"/>
              <a:t>Organizational/Group Leadership</a:t>
            </a:r>
            <a:r>
              <a:rPr lang="en-US" b="1" baseline="0" dirty="0"/>
              <a:t> </a:t>
            </a:r>
            <a:r>
              <a:rPr lang="en-US" b="0" baseline="0" dirty="0"/>
              <a:t>– (50 hours max) These can be a </a:t>
            </a:r>
            <a:r>
              <a:rPr lang="en-US" dirty="0"/>
              <a:t>paid or unpaid leadership experiences. Some common examples are: (not exhaustive list) </a:t>
            </a:r>
          </a:p>
          <a:p>
            <a:pPr lvl="0"/>
            <a:r>
              <a:rPr lang="en-US" dirty="0"/>
              <a:t>SOAR New Student Leaders (point out the facilitator in the room)</a:t>
            </a:r>
          </a:p>
          <a:p>
            <a:pPr lvl="0"/>
            <a:r>
              <a:rPr lang="en-US" dirty="0"/>
              <a:t>Emerging Leaders (1</a:t>
            </a:r>
            <a:r>
              <a:rPr lang="en-US" baseline="30000" dirty="0"/>
              <a:t>st</a:t>
            </a:r>
            <a:r>
              <a:rPr lang="en-US" dirty="0"/>
              <a:t> year students)</a:t>
            </a:r>
          </a:p>
          <a:p>
            <a:pPr lvl="0"/>
            <a:r>
              <a:rPr lang="en-US" dirty="0"/>
              <a:t>Internships</a:t>
            </a:r>
          </a:p>
          <a:p>
            <a:pPr lvl="0"/>
            <a:r>
              <a:rPr lang="en-US" dirty="0"/>
              <a:t>Active leadership roles in student orgs</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8</a:t>
            </a:fld>
            <a:endParaRPr lang="en-US"/>
          </a:p>
        </p:txBody>
      </p:sp>
    </p:spTree>
    <p:extLst>
      <p:ext uri="{BB962C8B-B14F-4D97-AF65-F5344CB8AC3E}">
        <p14:creationId xmlns:p14="http://schemas.microsoft.com/office/powerpoint/2010/main" val="277568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a deeper look into the specific Requirements of the Certificate </a:t>
            </a:r>
          </a:p>
          <a:p>
            <a:pPr lvl="0"/>
            <a:endParaRPr lang="en-US" dirty="0"/>
          </a:p>
          <a:p>
            <a:pPr lvl="0"/>
            <a:r>
              <a:rPr lang="en-US" dirty="0"/>
              <a:t>The first component is the </a:t>
            </a:r>
            <a:r>
              <a:rPr lang="en-US" b="1" dirty="0"/>
              <a:t>Involvement Requirements: </a:t>
            </a:r>
            <a:r>
              <a:rPr lang="en-US" dirty="0"/>
              <a:t>We ask students to document 100 hours of leadership experience that is divided across three areas. The first one is Organizational/Group Leadership</a:t>
            </a:r>
          </a:p>
          <a:p>
            <a:pPr lvl="0"/>
            <a:endParaRPr lang="en-US" b="1" dirty="0"/>
          </a:p>
          <a:p>
            <a:pPr lvl="0"/>
            <a:r>
              <a:rPr lang="en-US" b="1" dirty="0"/>
              <a:t>Civic Engagement</a:t>
            </a:r>
            <a:r>
              <a:rPr lang="en-US" dirty="0"/>
              <a:t> – (40 hours max) These</a:t>
            </a:r>
            <a:r>
              <a:rPr lang="en-US" baseline="0" dirty="0"/>
              <a:t> experiences</a:t>
            </a:r>
            <a:r>
              <a:rPr lang="en-US" dirty="0"/>
              <a:t> provide</a:t>
            </a:r>
            <a:r>
              <a:rPr lang="en-US" baseline="0" dirty="0"/>
              <a:t> </a:t>
            </a:r>
            <a:r>
              <a:rPr lang="en-US" dirty="0"/>
              <a:t>service to and being actively involved with the community. Common examples are: (not exhaustive list)</a:t>
            </a:r>
          </a:p>
          <a:p>
            <a:pPr lvl="0"/>
            <a:r>
              <a:rPr lang="en-US" dirty="0"/>
              <a:t>Badger Volunteers (through the </a:t>
            </a:r>
            <a:r>
              <a:rPr lang="en-US" dirty="0" err="1"/>
              <a:t>Morgridge</a:t>
            </a:r>
            <a:r>
              <a:rPr lang="en-US" dirty="0"/>
              <a:t> Center for Public Service)</a:t>
            </a:r>
          </a:p>
          <a:p>
            <a:pPr lvl="0"/>
            <a:r>
              <a:rPr lang="en-US" dirty="0"/>
              <a:t>Volunteering at the hospital</a:t>
            </a:r>
          </a:p>
          <a:p>
            <a:pPr lvl="0"/>
            <a:r>
              <a:rPr lang="en-US" dirty="0"/>
              <a:t>Habitat for Humanity</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9</a:t>
            </a:fld>
            <a:endParaRPr lang="en-US"/>
          </a:p>
        </p:txBody>
      </p:sp>
    </p:spTree>
    <p:extLst>
      <p:ext uri="{BB962C8B-B14F-4D97-AF65-F5344CB8AC3E}">
        <p14:creationId xmlns:p14="http://schemas.microsoft.com/office/powerpoint/2010/main" val="122028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So a deeper look into the specific Requirements of the Certificate </a:t>
            </a:r>
          </a:p>
          <a:p>
            <a:pPr lvl="0"/>
            <a:endParaRPr lang="en-US" dirty="0"/>
          </a:p>
          <a:p>
            <a:pPr lvl="0"/>
            <a:r>
              <a:rPr lang="en-US" dirty="0"/>
              <a:t>The first component is the </a:t>
            </a:r>
            <a:r>
              <a:rPr lang="en-US" b="1" dirty="0"/>
              <a:t>Involvement Requirements: </a:t>
            </a:r>
            <a:r>
              <a:rPr lang="en-US" dirty="0"/>
              <a:t>We ask students to document 100 hours of leadership experience that is divided across three areas. The first one is Organizational/Group Leadership</a:t>
            </a:r>
          </a:p>
          <a:p>
            <a:pPr lvl="0"/>
            <a:endParaRPr lang="en-US" b="1" dirty="0"/>
          </a:p>
          <a:p>
            <a:pPr lvl="0"/>
            <a:r>
              <a:rPr lang="en-US" b="1" dirty="0"/>
              <a:t>Trainings and Workshop</a:t>
            </a:r>
            <a:r>
              <a:rPr lang="en-US" dirty="0"/>
              <a:t> – (30 hours max) </a:t>
            </a:r>
            <a:r>
              <a:rPr lang="en-US" baseline="0" dirty="0"/>
              <a:t>These are </a:t>
            </a:r>
            <a:r>
              <a:rPr lang="en-US" dirty="0"/>
              <a:t>non-credit experiences</a:t>
            </a:r>
            <a:r>
              <a:rPr lang="en-US" baseline="0" dirty="0"/>
              <a:t> that</a:t>
            </a:r>
            <a:r>
              <a:rPr lang="en-US" dirty="0"/>
              <a:t> includes conferences, seminars, talks etc. that pertain to leadership development  (not exhaustive list)</a:t>
            </a:r>
          </a:p>
          <a:p>
            <a:pPr lvl="0"/>
            <a:r>
              <a:rPr lang="en-US" dirty="0"/>
              <a:t>All Campus Leadership Conference</a:t>
            </a:r>
          </a:p>
          <a:p>
            <a:pPr lvl="0"/>
            <a:r>
              <a:rPr lang="en-US" dirty="0"/>
              <a:t>ALPs workshops</a:t>
            </a:r>
          </a:p>
          <a:p>
            <a:pPr lvl="0"/>
            <a:r>
              <a:rPr lang="en-US" dirty="0"/>
              <a:t>Willis Jones Leadership Center – Leadership workshops</a:t>
            </a:r>
          </a:p>
          <a:p>
            <a:pPr lvl="0"/>
            <a:r>
              <a:rPr lang="en-US" dirty="0"/>
              <a:t>Social Justice trainings and workshops though the Multicultural Student Center</a:t>
            </a:r>
          </a:p>
          <a:p>
            <a:endParaRPr lang="en-US" baseline="0" dirty="0">
              <a:ea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9028A56E-4861-44D8-89A0-23468C3ADF3E}" type="slidenum">
              <a:rPr lang="en-US" smtClean="0"/>
              <a:t>10</a:t>
            </a:fld>
            <a:endParaRPr lang="en-US"/>
          </a:p>
        </p:txBody>
      </p:sp>
    </p:spTree>
    <p:extLst>
      <p:ext uri="{BB962C8B-B14F-4D97-AF65-F5344CB8AC3E}">
        <p14:creationId xmlns:p14="http://schemas.microsoft.com/office/powerpoint/2010/main" val="1247326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741E-3255-4BE9-80A8-9B10CA334FE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7F66FC7-2034-4C7C-BDBF-97161EA91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889FF-4657-4226-BF9E-C5CB9E0C7D0B}"/>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5" name="Footer Placeholder 4">
            <a:extLst>
              <a:ext uri="{FF2B5EF4-FFF2-40B4-BE49-F238E27FC236}">
                <a16:creationId xmlns:a16="http://schemas.microsoft.com/office/drawing/2014/main" id="{CBD8AD3A-6F19-4842-B587-9112724D0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4D708-7BB1-4B94-82C1-E0D28BB1E605}"/>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9" name="Picture 8">
            <a:extLst>
              <a:ext uri="{FF2B5EF4-FFF2-40B4-BE49-F238E27FC236}">
                <a16:creationId xmlns:a16="http://schemas.microsoft.com/office/drawing/2014/main" id="{EC2BA08C-046A-4C9B-898F-E832FC4B340B}"/>
              </a:ext>
            </a:extLst>
          </p:cNvPr>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3077" y="-831079"/>
            <a:ext cx="4572000" cy="4572000"/>
          </a:xfrm>
          <a:prstGeom prst="rect">
            <a:avLst/>
          </a:prstGeom>
          <a:noFill/>
          <a:ln>
            <a:noFill/>
          </a:ln>
        </p:spPr>
      </p:pic>
    </p:spTree>
    <p:extLst>
      <p:ext uri="{BB962C8B-B14F-4D97-AF65-F5344CB8AC3E}">
        <p14:creationId xmlns:p14="http://schemas.microsoft.com/office/powerpoint/2010/main" val="163658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CAE7-096E-4A35-A642-B80DF979F7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44BA50-EE25-463A-92BC-8B37D0B601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23647-D9EF-4241-9187-43D3E8D759E9}"/>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5" name="Footer Placeholder 4">
            <a:extLst>
              <a:ext uri="{FF2B5EF4-FFF2-40B4-BE49-F238E27FC236}">
                <a16:creationId xmlns:a16="http://schemas.microsoft.com/office/drawing/2014/main" id="{1B4B8907-1BD3-401C-81AE-85803206F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C2ECD-1A23-453D-93B9-DB5235C67E39}"/>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330439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AA8C6C-B80D-4385-A5CE-D94B489D07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B7083F-AB11-4D7E-9583-B26A3C887C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87E73-5F23-4BB8-A817-3E891E7C7AEC}"/>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5" name="Footer Placeholder 4">
            <a:extLst>
              <a:ext uri="{FF2B5EF4-FFF2-40B4-BE49-F238E27FC236}">
                <a16:creationId xmlns:a16="http://schemas.microsoft.com/office/drawing/2014/main" id="{EF2BB363-9968-4F33-B438-BF87C4339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61F4C-2337-481F-9EB5-F296A9F7AD67}"/>
              </a:ext>
            </a:extLst>
          </p:cNvPr>
          <p:cNvSpPr>
            <a:spLocks noGrp="1"/>
          </p:cNvSpPr>
          <p:nvPr>
            <p:ph type="sldNum" sz="quarter" idx="12"/>
          </p:nvPr>
        </p:nvSpPr>
        <p:spPr/>
        <p:txBody>
          <a:bodyPr/>
          <a:lstStyle/>
          <a:p>
            <a:fld id="{A8D616FC-65A4-8543-835B-8E25625879D4}" type="slidenum">
              <a:rPr lang="en-US" smtClean="0"/>
              <a:t>‹#›</a:t>
            </a:fld>
            <a:endParaRPr lang="en-US"/>
          </a:p>
        </p:txBody>
      </p:sp>
    </p:spTree>
    <p:extLst>
      <p:ext uri="{BB962C8B-B14F-4D97-AF65-F5344CB8AC3E}">
        <p14:creationId xmlns:p14="http://schemas.microsoft.com/office/powerpoint/2010/main" val="291227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FEED-59E2-4C38-8EC6-C72786179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5FC1B-C331-404B-8027-68CBBE76C6E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A42253-DF9E-4C77-9966-264DB78D0FF9}"/>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5" name="Footer Placeholder 4">
            <a:extLst>
              <a:ext uri="{FF2B5EF4-FFF2-40B4-BE49-F238E27FC236}">
                <a16:creationId xmlns:a16="http://schemas.microsoft.com/office/drawing/2014/main" id="{188BB054-C1EA-4705-8E17-6670F5640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5D25A-A8CD-4E84-94D3-A3777B100607}"/>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7" name="Picture 6">
            <a:extLst>
              <a:ext uri="{FF2B5EF4-FFF2-40B4-BE49-F238E27FC236}">
                <a16:creationId xmlns:a16="http://schemas.microsoft.com/office/drawing/2014/main" id="{5A18A811-170A-482E-BFCD-DBCE0C0944A0}"/>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328695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BD88-F012-478E-A708-6DE9B2145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6A28F-0202-450C-9993-74ACCC475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E234A0-04B7-45AB-A3A7-9F2B6D0D860D}"/>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5" name="Footer Placeholder 4">
            <a:extLst>
              <a:ext uri="{FF2B5EF4-FFF2-40B4-BE49-F238E27FC236}">
                <a16:creationId xmlns:a16="http://schemas.microsoft.com/office/drawing/2014/main" id="{700FC5DC-F2E3-4C90-AF5F-3B6330437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5B1C-CA50-46F4-93D0-60C6C5A3BC5A}"/>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8" name="Picture 7">
            <a:extLst>
              <a:ext uri="{FF2B5EF4-FFF2-40B4-BE49-F238E27FC236}">
                <a16:creationId xmlns:a16="http://schemas.microsoft.com/office/drawing/2014/main" id="{DDE263F2-5C81-4C8E-B653-79FB8FD53897}"/>
              </a:ext>
            </a:extLst>
          </p:cNvPr>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3077" y="-831079"/>
            <a:ext cx="4572000" cy="4572000"/>
          </a:xfrm>
          <a:prstGeom prst="rect">
            <a:avLst/>
          </a:prstGeom>
          <a:noFill/>
          <a:ln>
            <a:noFill/>
          </a:ln>
        </p:spPr>
      </p:pic>
    </p:spTree>
    <p:extLst>
      <p:ext uri="{BB962C8B-B14F-4D97-AF65-F5344CB8AC3E}">
        <p14:creationId xmlns:p14="http://schemas.microsoft.com/office/powerpoint/2010/main" val="3922093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C710-AB09-4E17-A7FC-16042A585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D46812-A00E-40D2-A3D6-949F4D851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A9F910-19FB-4B15-811A-081421930AF1}"/>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65D0968-C924-47D0-B62E-648E4D2CF472}"/>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6" name="Footer Placeholder 5">
            <a:extLst>
              <a:ext uri="{FF2B5EF4-FFF2-40B4-BE49-F238E27FC236}">
                <a16:creationId xmlns:a16="http://schemas.microsoft.com/office/drawing/2014/main" id="{23F6A659-D495-46E3-B973-4169DEA938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70F20-72BC-4440-98B9-047E49BF7A16}"/>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8" name="Picture 7">
            <a:extLst>
              <a:ext uri="{FF2B5EF4-FFF2-40B4-BE49-F238E27FC236}">
                <a16:creationId xmlns:a16="http://schemas.microsoft.com/office/drawing/2014/main" id="{21322A17-C43F-4995-805A-D5005C1254D2}"/>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1313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90441-01E8-4981-AA66-4C8D24B275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6C191-98AC-48D7-B5DE-DAE0D59F2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514521-5384-4550-9801-C1DDD74C6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746C0-30E7-4E29-A905-9C72EF6225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D96CD-9A37-4667-B9A8-8AA0E2C13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F258D-CAEA-454F-A271-7FE85FE08659}"/>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8" name="Footer Placeholder 7">
            <a:extLst>
              <a:ext uri="{FF2B5EF4-FFF2-40B4-BE49-F238E27FC236}">
                <a16:creationId xmlns:a16="http://schemas.microsoft.com/office/drawing/2014/main" id="{C095B62C-4A7B-4B85-9F28-0BF5BD6D7A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ADA136-CAE4-4B41-9E9F-0838ECF08EE3}"/>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10" name="Picture 9">
            <a:extLst>
              <a:ext uri="{FF2B5EF4-FFF2-40B4-BE49-F238E27FC236}">
                <a16:creationId xmlns:a16="http://schemas.microsoft.com/office/drawing/2014/main" id="{B445E1C0-0904-436E-93DB-1DBA390753A9}"/>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108096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F59F-3227-4636-9AEF-611BB70584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AAAB35-4AED-42BA-9975-F510D0A41D03}"/>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4" name="Footer Placeholder 3">
            <a:extLst>
              <a:ext uri="{FF2B5EF4-FFF2-40B4-BE49-F238E27FC236}">
                <a16:creationId xmlns:a16="http://schemas.microsoft.com/office/drawing/2014/main" id="{74E979AC-C801-4B83-8F01-F2757B0A38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7BF52C-E11D-49AC-89D3-A47C18C380EC}"/>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6" name="Picture 5">
            <a:extLst>
              <a:ext uri="{FF2B5EF4-FFF2-40B4-BE49-F238E27FC236}">
                <a16:creationId xmlns:a16="http://schemas.microsoft.com/office/drawing/2014/main" id="{26FE5AB7-0460-4E79-BAA2-83DD5C1D2081}"/>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196473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5FD6D-90CB-43BA-98EB-D9B7E2884E41}"/>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3" name="Footer Placeholder 2">
            <a:extLst>
              <a:ext uri="{FF2B5EF4-FFF2-40B4-BE49-F238E27FC236}">
                <a16:creationId xmlns:a16="http://schemas.microsoft.com/office/drawing/2014/main" id="{0891A975-4C6B-4F31-95B5-9F4210095A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1616B5-6006-4468-A3EA-DCEE438C9A3C}"/>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5" name="Picture 4">
            <a:extLst>
              <a:ext uri="{FF2B5EF4-FFF2-40B4-BE49-F238E27FC236}">
                <a16:creationId xmlns:a16="http://schemas.microsoft.com/office/drawing/2014/main" id="{FBF6EA15-17D0-47D2-BF11-D79F9CB960E6}"/>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217600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0F2B-57F2-4385-A382-5A254CAFD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0C80D3-0EBA-43D8-91DE-3DD6FB710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D9A56-86D6-455A-9828-D60CC98C4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21D58-D59C-4BE2-91CC-DB13FD75AB41}"/>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6" name="Footer Placeholder 5">
            <a:extLst>
              <a:ext uri="{FF2B5EF4-FFF2-40B4-BE49-F238E27FC236}">
                <a16:creationId xmlns:a16="http://schemas.microsoft.com/office/drawing/2014/main" id="{1968E134-21E2-4D21-A868-F2E9D0061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EEF4F-5D59-408D-8EC5-01016837CB14}"/>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8" name="Picture 7">
            <a:extLst>
              <a:ext uri="{FF2B5EF4-FFF2-40B4-BE49-F238E27FC236}">
                <a16:creationId xmlns:a16="http://schemas.microsoft.com/office/drawing/2014/main" id="{B5E60284-471C-4857-B884-5E9039C4862E}"/>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176358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CF38-9EC9-4D12-80CE-5E2174412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92CEF-E530-4B49-8755-D52AA0D7A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DFD07-4F04-4ACE-9D5C-715F7CC60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53C60-89DA-4D4E-9364-E2CAF4AC899F}"/>
              </a:ext>
            </a:extLst>
          </p:cNvPr>
          <p:cNvSpPr>
            <a:spLocks noGrp="1"/>
          </p:cNvSpPr>
          <p:nvPr>
            <p:ph type="dt" sz="half" idx="10"/>
          </p:nvPr>
        </p:nvSpPr>
        <p:spPr/>
        <p:txBody>
          <a:bodyPr/>
          <a:lstStyle/>
          <a:p>
            <a:fld id="{54C2582B-F4EF-544E-877B-D586A0C331B8}" type="datetimeFigureOut">
              <a:rPr lang="en-US" smtClean="0"/>
              <a:t>2/25/2020</a:t>
            </a:fld>
            <a:endParaRPr lang="en-US"/>
          </a:p>
        </p:txBody>
      </p:sp>
      <p:sp>
        <p:nvSpPr>
          <p:cNvPr id="6" name="Footer Placeholder 5">
            <a:extLst>
              <a:ext uri="{FF2B5EF4-FFF2-40B4-BE49-F238E27FC236}">
                <a16:creationId xmlns:a16="http://schemas.microsoft.com/office/drawing/2014/main" id="{D339EBE7-7A6C-483C-AE4F-B098DE6B4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FEE61-0475-411A-85E6-367EFC162157}"/>
              </a:ext>
            </a:extLst>
          </p:cNvPr>
          <p:cNvSpPr>
            <a:spLocks noGrp="1"/>
          </p:cNvSpPr>
          <p:nvPr>
            <p:ph type="sldNum" sz="quarter" idx="12"/>
          </p:nvPr>
        </p:nvSpPr>
        <p:spPr/>
        <p:txBody>
          <a:bodyPr/>
          <a:lstStyle/>
          <a:p>
            <a:fld id="{A8D616FC-65A4-8543-835B-8E25625879D4}" type="slidenum">
              <a:rPr lang="en-US" smtClean="0"/>
              <a:t>‹#›</a:t>
            </a:fld>
            <a:endParaRPr lang="en-US"/>
          </a:p>
        </p:txBody>
      </p:sp>
      <p:pic>
        <p:nvPicPr>
          <p:cNvPr id="8" name="Picture 7">
            <a:extLst>
              <a:ext uri="{FF2B5EF4-FFF2-40B4-BE49-F238E27FC236}">
                <a16:creationId xmlns:a16="http://schemas.microsoft.com/office/drawing/2014/main" id="{0487844A-2052-4DA9-960B-793355E3E748}"/>
              </a:ext>
            </a:extLst>
          </p:cNvPr>
          <p:cNvPicPr/>
          <p:nvPr userDrawn="1"/>
        </p:nvPicPr>
        <p:blipFill>
          <a:blip r:embed="rId2">
            <a:clrChange>
              <a:clrFrom>
                <a:srgbClr val="000000">
                  <a:alpha val="0"/>
                </a:srgbClr>
              </a:clrFrom>
              <a:clrTo>
                <a:srgbClr val="000000">
                  <a:alpha val="0"/>
                </a:srgbClr>
              </a:clrTo>
            </a:clrChange>
            <a:alphaModFix amt="63000"/>
            <a:extLst>
              <a:ext uri="{28A0092B-C50C-407E-A947-70E740481C1C}">
                <a14:useLocalDpi xmlns:a14="http://schemas.microsoft.com/office/drawing/2010/main" val="0"/>
              </a:ext>
            </a:extLst>
          </a:blip>
          <a:srcRect/>
          <a:stretch>
            <a:fillRect/>
          </a:stretch>
        </p:blipFill>
        <p:spPr bwMode="auto">
          <a:xfrm>
            <a:off x="6096000" y="3736855"/>
            <a:ext cx="3834925" cy="3834925"/>
          </a:xfrm>
          <a:prstGeom prst="rect">
            <a:avLst/>
          </a:prstGeom>
          <a:noFill/>
          <a:ln>
            <a:noFill/>
          </a:ln>
        </p:spPr>
      </p:pic>
    </p:spTree>
    <p:extLst>
      <p:ext uri="{BB962C8B-B14F-4D97-AF65-F5344CB8AC3E}">
        <p14:creationId xmlns:p14="http://schemas.microsoft.com/office/powerpoint/2010/main" val="225285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A5355-FA7F-4229-8424-E4261FE50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610525-3AB7-4697-9374-E41498CDE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D4A42-45D8-465C-9B65-93940FC92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582B-F4EF-544E-877B-D586A0C331B8}" type="datetimeFigureOut">
              <a:rPr lang="en-US" smtClean="0"/>
              <a:t>2/25/2020</a:t>
            </a:fld>
            <a:endParaRPr lang="en-US"/>
          </a:p>
        </p:txBody>
      </p:sp>
      <p:sp>
        <p:nvSpPr>
          <p:cNvPr id="5" name="Footer Placeholder 4">
            <a:extLst>
              <a:ext uri="{FF2B5EF4-FFF2-40B4-BE49-F238E27FC236}">
                <a16:creationId xmlns:a16="http://schemas.microsoft.com/office/drawing/2014/main" id="{C737D2AE-CCBE-4D22-9165-6A9560399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C89E692-F369-4DD8-B30E-912B586B3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616FC-65A4-8543-835B-8E25625879D4}" type="slidenum">
              <a:rPr lang="en-US" smtClean="0"/>
              <a:t>‹#›</a:t>
            </a:fld>
            <a:endParaRPr lang="en-US" dirty="0"/>
          </a:p>
        </p:txBody>
      </p:sp>
      <p:pic>
        <p:nvPicPr>
          <p:cNvPr id="7" name="Picture 6">
            <a:extLst>
              <a:ext uri="{FF2B5EF4-FFF2-40B4-BE49-F238E27FC236}">
                <a16:creationId xmlns:a16="http://schemas.microsoft.com/office/drawing/2014/main" id="{07D410E0-2573-4388-B1EF-0736F31F148C}"/>
              </a:ext>
            </a:extLst>
          </p:cNvPr>
          <p:cNvPicPr>
            <a:picLocks noChangeAspect="1"/>
          </p:cNvPicPr>
          <p:nvPr userDrawn="1"/>
        </p:nvPicPr>
        <p:blipFill>
          <a:blip r:embed="rId13">
            <a:alphaModFix amt="64000"/>
          </a:blip>
          <a:stretch>
            <a:fillRect/>
          </a:stretch>
        </p:blipFill>
        <p:spPr>
          <a:xfrm>
            <a:off x="9339095" y="4728826"/>
            <a:ext cx="2014705" cy="1810086"/>
          </a:xfrm>
          <a:prstGeom prst="rect">
            <a:avLst/>
          </a:prstGeom>
        </p:spPr>
      </p:pic>
    </p:spTree>
    <p:extLst>
      <p:ext uri="{BB962C8B-B14F-4D97-AF65-F5344CB8AC3E}">
        <p14:creationId xmlns:p14="http://schemas.microsoft.com/office/powerpoint/2010/main" val="136068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leadership@studentlife.wisc.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leadership.wisc.edu/support-2/" TargetMode="External"/><Relationship Id="rId5" Type="http://schemas.openxmlformats.org/officeDocument/2006/relationships/hyperlink" Target="https://studentjobs.wisc.edu/employer-resources/" TargetMode="External"/><Relationship Id="rId4" Type="http://schemas.openxmlformats.org/officeDocument/2006/relationships/hyperlink" Target="https://cfli.wisc.edu/leadership-certificate-info-packe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73E1-0BFC-8842-AEE6-521F1C43E20F}"/>
              </a:ext>
            </a:extLst>
          </p:cNvPr>
          <p:cNvSpPr>
            <a:spLocks noGrp="1"/>
          </p:cNvSpPr>
          <p:nvPr>
            <p:ph type="ctrTitle"/>
          </p:nvPr>
        </p:nvSpPr>
        <p:spPr>
          <a:xfrm>
            <a:off x="1524000" y="2127668"/>
            <a:ext cx="9144000" cy="2387600"/>
          </a:xfrm>
        </p:spPr>
        <p:txBody>
          <a:bodyPr>
            <a:normAutofit/>
          </a:bodyPr>
          <a:lstStyle/>
          <a:p>
            <a:pPr algn="l"/>
            <a:r>
              <a:rPr lang="en-US" sz="4800" dirty="0">
                <a:latin typeface="Lato" panose="020F0502020204030203" pitchFamily="34" charset="0"/>
              </a:rPr>
              <a:t>Introduction to the UW-Madison Leadership Certificate Program</a:t>
            </a:r>
          </a:p>
        </p:txBody>
      </p:sp>
      <p:sp>
        <p:nvSpPr>
          <p:cNvPr id="3" name="TextBox 2">
            <a:extLst>
              <a:ext uri="{FF2B5EF4-FFF2-40B4-BE49-F238E27FC236}">
                <a16:creationId xmlns:a16="http://schemas.microsoft.com/office/drawing/2014/main" id="{4BF5B6A4-4CB9-4777-8DD2-73534BBFAAF7}"/>
              </a:ext>
            </a:extLst>
          </p:cNvPr>
          <p:cNvSpPr txBox="1"/>
          <p:nvPr/>
        </p:nvSpPr>
        <p:spPr>
          <a:xfrm>
            <a:off x="1524000" y="4937412"/>
            <a:ext cx="5069305" cy="369332"/>
          </a:xfrm>
          <a:prstGeom prst="rect">
            <a:avLst/>
          </a:prstGeom>
          <a:noFill/>
        </p:spPr>
        <p:txBody>
          <a:bodyPr wrap="square" rtlCol="0">
            <a:spAutoFit/>
          </a:bodyPr>
          <a:lstStyle/>
          <a:p>
            <a:r>
              <a:rPr lang="en-US" dirty="0"/>
              <a:t>Presented by: </a:t>
            </a:r>
          </a:p>
        </p:txBody>
      </p:sp>
    </p:spTree>
    <p:extLst>
      <p:ext uri="{BB962C8B-B14F-4D97-AF65-F5344CB8AC3E}">
        <p14:creationId xmlns:p14="http://schemas.microsoft.com/office/powerpoint/2010/main" val="188620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r>
              <a:rPr lang="en-US" dirty="0">
                <a:latin typeface="Lato" panose="020B0604020202020204" charset="0"/>
                <a:ea typeface="ＭＳ Ｐゴシック"/>
                <a:cs typeface="Calibri" panose="020F0502020204030204" pitchFamily="34" charset="0"/>
              </a:rPr>
              <a:t>Trainings and Workshops</a:t>
            </a:r>
            <a:endParaRPr lang="en-US" b="1" dirty="0">
              <a:latin typeface="Lato" panose="020F0502020204030203" pitchFamily="34" charset="77"/>
            </a:endParaRPr>
          </a:p>
        </p:txBody>
      </p:sp>
      <p:sp>
        <p:nvSpPr>
          <p:cNvPr id="4" name="Content Placeholder 3">
            <a:extLst>
              <a:ext uri="{FF2B5EF4-FFF2-40B4-BE49-F238E27FC236}">
                <a16:creationId xmlns:a16="http://schemas.microsoft.com/office/drawing/2014/main" id="{43F27DFE-873E-E149-A443-E42A0638F22B}"/>
              </a:ext>
            </a:extLst>
          </p:cNvPr>
          <p:cNvSpPr>
            <a:spLocks noGrp="1"/>
          </p:cNvSpPr>
          <p:nvPr>
            <p:ph sz="half" idx="1"/>
          </p:nvPr>
        </p:nvSpPr>
        <p:spPr>
          <a:xfrm>
            <a:off x="838201" y="1825625"/>
            <a:ext cx="10965872" cy="4351338"/>
          </a:xfrm>
        </p:spPr>
        <p:txBody>
          <a:bodyPr>
            <a:normAutofit/>
          </a:bodyPr>
          <a:lstStyle/>
          <a:p>
            <a:pPr lvl="1">
              <a:spcBef>
                <a:spcPts val="0"/>
              </a:spcBef>
              <a:spcAft>
                <a:spcPts val="1200"/>
              </a:spcAft>
              <a:buClr>
                <a:schemeClr val="tx2"/>
              </a:buClr>
              <a:buSzPct val="80000"/>
            </a:pPr>
            <a:r>
              <a:rPr lang="en-US" dirty="0">
                <a:latin typeface="Lato" panose="020F0502020204030203" pitchFamily="34" charset="0"/>
              </a:rPr>
              <a:t>Non-credit, includes conferences, seminars, talks, etc.</a:t>
            </a:r>
          </a:p>
          <a:p>
            <a:pPr marL="681228" lvl="1" indent="-285750">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Examples:</a:t>
            </a:r>
          </a:p>
          <a:p>
            <a:pPr marL="1138428" lvl="2" indent="-285750">
              <a:spcBef>
                <a:spcPts val="0"/>
              </a:spcBef>
              <a:spcAft>
                <a:spcPts val="1200"/>
              </a:spcAft>
              <a:buClr>
                <a:schemeClr val="tx2"/>
              </a:buClr>
              <a:buSzPct val="80000"/>
            </a:pPr>
            <a:r>
              <a:rPr lang="en-US" sz="1800" dirty="0">
                <a:latin typeface="Lato" panose="020B0604020202020204" charset="0"/>
                <a:ea typeface="ＭＳ Ｐゴシック"/>
                <a:cs typeface="Calibri" panose="020F0502020204030204" pitchFamily="34" charset="0"/>
              </a:rPr>
              <a:t>All Campus Leadership Conference</a:t>
            </a:r>
          </a:p>
          <a:p>
            <a:pPr marL="1138428" lvl="2" indent="-285750">
              <a:spcBef>
                <a:spcPts val="0"/>
              </a:spcBef>
              <a:spcAft>
                <a:spcPts val="1200"/>
              </a:spcAft>
              <a:buClr>
                <a:schemeClr val="tx2"/>
              </a:buClr>
              <a:buSzPct val="80000"/>
            </a:pPr>
            <a:r>
              <a:rPr lang="en-US" sz="1800" dirty="0">
                <a:latin typeface="Lato" panose="020B0604020202020204" charset="0"/>
                <a:ea typeface="ＭＳ Ｐゴシック"/>
                <a:cs typeface="Calibri" panose="020F0502020204030204" pitchFamily="34" charset="0"/>
              </a:rPr>
              <a:t>Onboarding Training</a:t>
            </a:r>
          </a:p>
          <a:p>
            <a:pPr marL="1138428" lvl="2" indent="-285750">
              <a:spcBef>
                <a:spcPts val="0"/>
              </a:spcBef>
              <a:spcAft>
                <a:spcPts val="1200"/>
              </a:spcAft>
              <a:buClr>
                <a:schemeClr val="tx2"/>
              </a:buClr>
              <a:buSzPct val="80000"/>
            </a:pPr>
            <a:r>
              <a:rPr lang="en-US" sz="1800" dirty="0">
                <a:latin typeface="Lato" panose="020B0604020202020204" charset="0"/>
                <a:ea typeface="ＭＳ Ｐゴシック"/>
                <a:cs typeface="Calibri" panose="020F0502020204030204" pitchFamily="34" charset="0"/>
              </a:rPr>
              <a:t>Social Justice Trainings/Workshops </a:t>
            </a:r>
          </a:p>
          <a:p>
            <a:endParaRPr lang="en-US" dirty="0"/>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spTree>
    <p:extLst>
      <p:ext uri="{BB962C8B-B14F-4D97-AF65-F5344CB8AC3E}">
        <p14:creationId xmlns:p14="http://schemas.microsoft.com/office/powerpoint/2010/main" val="130805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pPr marL="109728">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Educational Requirements</a:t>
            </a:r>
          </a:p>
        </p:txBody>
      </p:sp>
      <p:sp>
        <p:nvSpPr>
          <p:cNvPr id="3" name="Content Placeholder 2">
            <a:extLst>
              <a:ext uri="{FF2B5EF4-FFF2-40B4-BE49-F238E27FC236}">
                <a16:creationId xmlns:a16="http://schemas.microsoft.com/office/drawing/2014/main" id="{4F895848-D1AF-094D-B946-F03B951E9558}"/>
              </a:ext>
            </a:extLst>
          </p:cNvPr>
          <p:cNvSpPr>
            <a:spLocks noGrp="1"/>
          </p:cNvSpPr>
          <p:nvPr>
            <p:ph sz="half" idx="1"/>
          </p:nvPr>
        </p:nvSpPr>
        <p:spPr/>
        <p:txBody>
          <a:bodyPr>
            <a:noAutofit/>
          </a:bodyPr>
          <a:lstStyle/>
          <a:p>
            <a:r>
              <a:rPr lang="en-US" sz="2500" b="1" dirty="0">
                <a:latin typeface="Lato" panose="020F0502020204030203" pitchFamily="34" charset="0"/>
              </a:rPr>
              <a:t>Academic Course</a:t>
            </a:r>
            <a:r>
              <a:rPr lang="en-US" sz="2500" dirty="0">
                <a:latin typeface="Lato" panose="020F0502020204030203" pitchFamily="34" charset="0"/>
              </a:rPr>
              <a:t> </a:t>
            </a:r>
          </a:p>
          <a:p>
            <a:pPr lvl="1"/>
            <a:r>
              <a:rPr lang="en-US" sz="2000" dirty="0">
                <a:latin typeface="Lato" panose="020F0502020204030203" pitchFamily="34" charset="0"/>
              </a:rPr>
              <a:t>1 academic course in </a:t>
            </a:r>
            <a:r>
              <a:rPr lang="en-US" sz="2000" b="1" dirty="0">
                <a:latin typeface="Lato" panose="020F0502020204030203" pitchFamily="34" charset="0"/>
              </a:rPr>
              <a:t>Leadership</a:t>
            </a:r>
            <a:r>
              <a:rPr lang="en-US" sz="2000" dirty="0">
                <a:latin typeface="Lato" panose="020F0502020204030203" pitchFamily="34" charset="0"/>
              </a:rPr>
              <a:t> </a:t>
            </a:r>
            <a:r>
              <a:rPr lang="en-US" sz="2000" u="sng" dirty="0">
                <a:latin typeface="Lato" panose="020F0502020204030203" pitchFamily="34" charset="0"/>
              </a:rPr>
              <a:t>or</a:t>
            </a:r>
            <a:r>
              <a:rPr lang="en-US" sz="2000" dirty="0">
                <a:latin typeface="Lato" panose="020F0502020204030203" pitchFamily="34" charset="0"/>
              </a:rPr>
              <a:t> </a:t>
            </a:r>
            <a:r>
              <a:rPr lang="en-US" sz="2000" b="1" dirty="0">
                <a:latin typeface="Lato" panose="020F0502020204030203" pitchFamily="34" charset="0"/>
              </a:rPr>
              <a:t>Global and Cultural Competence </a:t>
            </a:r>
          </a:p>
          <a:p>
            <a:pPr lvl="1"/>
            <a:endParaRPr lang="en-US" b="1" dirty="0">
              <a:latin typeface="Lato" panose="020F0502020204030203" pitchFamily="34" charset="0"/>
            </a:endParaRPr>
          </a:p>
          <a:p>
            <a:r>
              <a:rPr lang="en-US" sz="2500" b="1" dirty="0">
                <a:latin typeface="Lato" panose="020F0502020204030203" pitchFamily="34" charset="0"/>
              </a:rPr>
              <a:t>Online Learning Modules</a:t>
            </a:r>
            <a:r>
              <a:rPr lang="en-US" sz="2500" dirty="0">
                <a:latin typeface="Lato" panose="020F0502020204030203" pitchFamily="34" charset="0"/>
              </a:rPr>
              <a:t> </a:t>
            </a:r>
          </a:p>
          <a:p>
            <a:pPr lvl="1"/>
            <a:r>
              <a:rPr lang="en-US" dirty="0">
                <a:latin typeface="Lato" panose="020F0502020204030203" pitchFamily="34" charset="0"/>
              </a:rPr>
              <a:t> </a:t>
            </a:r>
            <a:r>
              <a:rPr lang="en-US" sz="2000" dirty="0">
                <a:latin typeface="Lato" panose="020F0502020204030203" pitchFamily="34" charset="0"/>
              </a:rPr>
              <a:t>3 Ted Talks in </a:t>
            </a:r>
            <a:r>
              <a:rPr lang="en-US" sz="2000" b="1" dirty="0">
                <a:latin typeface="Lato" panose="020F0502020204030203" pitchFamily="34" charset="0"/>
              </a:rPr>
              <a:t>Leadership</a:t>
            </a:r>
            <a:r>
              <a:rPr lang="en-US" sz="2000" dirty="0">
                <a:latin typeface="Lato" panose="020F0502020204030203" pitchFamily="34" charset="0"/>
              </a:rPr>
              <a:t> </a:t>
            </a:r>
            <a:r>
              <a:rPr lang="en-US" sz="2000" u="sng" dirty="0">
                <a:latin typeface="Lato" panose="020F0502020204030203" pitchFamily="34" charset="0"/>
              </a:rPr>
              <a:t>and</a:t>
            </a:r>
            <a:r>
              <a:rPr lang="en-US" sz="2000" dirty="0">
                <a:latin typeface="Lato" panose="020F0502020204030203" pitchFamily="34" charset="0"/>
              </a:rPr>
              <a:t> </a:t>
            </a:r>
            <a:r>
              <a:rPr lang="en-US" sz="2000" b="1" dirty="0">
                <a:latin typeface="Lato" panose="020F0502020204030203" pitchFamily="34" charset="0"/>
              </a:rPr>
              <a:t>Global and Cultural Competence </a:t>
            </a:r>
          </a:p>
          <a:p>
            <a:pPr lvl="1"/>
            <a:endParaRPr lang="en-US" sz="2000" dirty="0">
              <a:latin typeface="Lato" panose="020F0502020204030203" pitchFamily="34" charset="0"/>
            </a:endParaRPr>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pic>
        <p:nvPicPr>
          <p:cNvPr id="9" name="Picture 8">
            <a:extLst>
              <a:ext uri="{FF2B5EF4-FFF2-40B4-BE49-F238E27FC236}">
                <a16:creationId xmlns:a16="http://schemas.microsoft.com/office/drawing/2014/main" id="{EF3EE467-27F7-5948-AD77-3CF916498985}"/>
              </a:ext>
            </a:extLst>
          </p:cNvPr>
          <p:cNvPicPr>
            <a:picLocks noChangeAspect="1"/>
          </p:cNvPicPr>
          <p:nvPr/>
        </p:nvPicPr>
        <p:blipFill>
          <a:blip r:embed="rId4"/>
          <a:stretch>
            <a:fillRect/>
          </a:stretch>
        </p:blipFill>
        <p:spPr>
          <a:xfrm>
            <a:off x="7100131" y="1452650"/>
            <a:ext cx="3656359" cy="3261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004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r>
              <a:rPr lang="en-US" b="1" dirty="0">
                <a:latin typeface="Lato" panose="020F0502020204030203" pitchFamily="34" charset="77"/>
              </a:rPr>
              <a:t>UW-Madison Leadership Certificate</a:t>
            </a:r>
          </a:p>
        </p:txBody>
      </p:sp>
      <p:sp>
        <p:nvSpPr>
          <p:cNvPr id="3" name="Content Placeholder 2">
            <a:extLst>
              <a:ext uri="{FF2B5EF4-FFF2-40B4-BE49-F238E27FC236}">
                <a16:creationId xmlns:a16="http://schemas.microsoft.com/office/drawing/2014/main" id="{4F895848-D1AF-094D-B946-F03B951E9558}"/>
              </a:ext>
            </a:extLst>
          </p:cNvPr>
          <p:cNvSpPr>
            <a:spLocks noGrp="1"/>
          </p:cNvSpPr>
          <p:nvPr>
            <p:ph sz="half" idx="1"/>
          </p:nvPr>
        </p:nvSpPr>
        <p:spPr/>
        <p:txBody>
          <a:bodyPr>
            <a:noAutofit/>
          </a:bodyPr>
          <a:lstStyle/>
          <a:p>
            <a:pPr marL="109728" indent="0">
              <a:spcBef>
                <a:spcPts val="0"/>
              </a:spcBef>
              <a:spcAft>
                <a:spcPts val="1200"/>
              </a:spcAft>
              <a:buClr>
                <a:schemeClr val="tx2"/>
              </a:buClr>
              <a:buSzPct val="80000"/>
              <a:buNone/>
            </a:pPr>
            <a:r>
              <a:rPr lang="en-US" b="1" dirty="0">
                <a:latin typeface="Lato" panose="020B0604020202020204" charset="0"/>
                <a:ea typeface="ＭＳ Ｐゴシック"/>
                <a:cs typeface="Calibri" panose="020F0502020204030204" pitchFamily="34" charset="0"/>
              </a:rPr>
              <a:t>Reflection Requirements:</a:t>
            </a:r>
          </a:p>
          <a:p>
            <a:r>
              <a:rPr lang="en-US" sz="2500" dirty="0">
                <a:latin typeface="Lato" panose="020F0502020204030203" pitchFamily="34" charset="77"/>
              </a:rPr>
              <a:t>Competency Essay</a:t>
            </a:r>
          </a:p>
          <a:p>
            <a:pPr lvl="1"/>
            <a:r>
              <a:rPr lang="en-US" sz="1800" dirty="0">
                <a:latin typeface="Lato" panose="020F0502020204030203" pitchFamily="34" charset="77"/>
              </a:rPr>
              <a:t>addresses all seven leadership competencies</a:t>
            </a:r>
          </a:p>
          <a:p>
            <a:pPr lvl="1"/>
            <a:r>
              <a:rPr lang="en-US" sz="1800" dirty="0">
                <a:latin typeface="Lato" panose="020F0502020204030203" pitchFamily="34" charset="77"/>
              </a:rPr>
              <a:t>highlights students’ strengths and future areas of growth</a:t>
            </a:r>
          </a:p>
          <a:p>
            <a:pPr lvl="1"/>
            <a:endParaRPr lang="en-US" dirty="0">
              <a:latin typeface="Lato" panose="020F0502020204030203" pitchFamily="34" charset="77"/>
            </a:endParaRPr>
          </a:p>
          <a:p>
            <a:r>
              <a:rPr lang="en-US" sz="2500" dirty="0">
                <a:latin typeface="Lato" panose="020F0502020204030203" pitchFamily="34" charset="77"/>
              </a:rPr>
              <a:t>“Leadership for Change” Capstone</a:t>
            </a:r>
          </a:p>
          <a:p>
            <a:pPr lvl="1"/>
            <a:r>
              <a:rPr lang="en-US" sz="1800" dirty="0">
                <a:latin typeface="Lato" panose="020F0502020204030203" pitchFamily="34" charset="77"/>
              </a:rPr>
              <a:t>paper (2000-2500 words) </a:t>
            </a:r>
          </a:p>
          <a:p>
            <a:pPr lvl="1"/>
            <a:r>
              <a:rPr lang="en-US" sz="1800" u="sng" dirty="0">
                <a:latin typeface="Lato" panose="020F0502020204030203" pitchFamily="34" charset="77"/>
              </a:rPr>
              <a:t>or</a:t>
            </a:r>
            <a:r>
              <a:rPr lang="en-US" sz="1800" dirty="0">
                <a:latin typeface="Lato" panose="020F0502020204030203" pitchFamily="34" charset="77"/>
              </a:rPr>
              <a:t> presentation (20 minutes)</a:t>
            </a:r>
          </a:p>
          <a:p>
            <a:pPr marL="338328">
              <a:spcBef>
                <a:spcPts val="0"/>
              </a:spcBef>
              <a:spcAft>
                <a:spcPts val="1200"/>
              </a:spcAft>
              <a:buClr>
                <a:schemeClr val="tx2"/>
              </a:buClr>
              <a:buSzPct val="80000"/>
            </a:pPr>
            <a:endParaRPr lang="en-US" sz="2000" dirty="0">
              <a:latin typeface="Lato" panose="020B0604020202020204" charset="0"/>
              <a:ea typeface="ＭＳ Ｐゴシック"/>
              <a:cs typeface="Calibri" panose="020F0502020204030204" pitchFamily="34" charset="0"/>
            </a:endParaRPr>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pic>
        <p:nvPicPr>
          <p:cNvPr id="7" name="Picture 6">
            <a:extLst>
              <a:ext uri="{FF2B5EF4-FFF2-40B4-BE49-F238E27FC236}">
                <a16:creationId xmlns:a16="http://schemas.microsoft.com/office/drawing/2014/main" id="{605ADEB6-1F17-3E4E-BF82-1EA17FB81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632" y="1466232"/>
            <a:ext cx="4328160" cy="3246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28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pPr marL="109728">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Getting Started</a:t>
            </a:r>
          </a:p>
        </p:txBody>
      </p:sp>
      <p:sp>
        <p:nvSpPr>
          <p:cNvPr id="3" name="Content Placeholder 2">
            <a:extLst>
              <a:ext uri="{FF2B5EF4-FFF2-40B4-BE49-F238E27FC236}">
                <a16:creationId xmlns:a16="http://schemas.microsoft.com/office/drawing/2014/main" id="{4F895848-D1AF-094D-B946-F03B951E9558}"/>
              </a:ext>
            </a:extLst>
          </p:cNvPr>
          <p:cNvSpPr>
            <a:spLocks noGrp="1"/>
          </p:cNvSpPr>
          <p:nvPr>
            <p:ph sz="half" idx="1"/>
          </p:nvPr>
        </p:nvSpPr>
        <p:spPr>
          <a:xfrm>
            <a:off x="838200" y="1825625"/>
            <a:ext cx="9672484" cy="4351338"/>
          </a:xfrm>
        </p:spPr>
        <p:txBody>
          <a:bodyPr>
            <a:noAutofit/>
          </a:bodyPr>
          <a:lstStyle/>
          <a:p>
            <a:r>
              <a:rPr lang="en-US" dirty="0">
                <a:latin typeface="Lato" panose="020F0502020204030203" pitchFamily="34" charset="77"/>
              </a:rPr>
              <a:t>Step 1 – Informational session/view online</a:t>
            </a:r>
          </a:p>
          <a:p>
            <a:r>
              <a:rPr lang="en-US" dirty="0">
                <a:latin typeface="Lato" panose="020F0502020204030203" pitchFamily="34" charset="77"/>
              </a:rPr>
              <a:t>Step 2 – Leadership self-assessment </a:t>
            </a:r>
          </a:p>
          <a:p>
            <a:r>
              <a:rPr lang="en-US" dirty="0">
                <a:latin typeface="Lato" panose="020F0502020204030203" pitchFamily="34" charset="77"/>
              </a:rPr>
              <a:t>Step 3 – Advising appointment</a:t>
            </a:r>
          </a:p>
          <a:p>
            <a:pPr lvl="1"/>
            <a:r>
              <a:rPr lang="en-US" dirty="0"/>
              <a:t>Certificate requirements</a:t>
            </a:r>
          </a:p>
          <a:p>
            <a:pPr lvl="1"/>
            <a:r>
              <a:rPr lang="en-US" dirty="0"/>
              <a:t>Leadership experiences </a:t>
            </a:r>
          </a:p>
          <a:p>
            <a:pPr lvl="1"/>
            <a:r>
              <a:rPr lang="en-US" dirty="0"/>
              <a:t>Canvas site  </a:t>
            </a:r>
          </a:p>
          <a:p>
            <a:pPr lvl="1"/>
            <a:r>
              <a:rPr lang="en-US" dirty="0"/>
              <a:t>Answering specific questions</a:t>
            </a:r>
            <a:endParaRPr lang="en-US" dirty="0">
              <a:latin typeface="Lato" panose="020F0502020204030203" pitchFamily="34" charset="77"/>
            </a:endParaRPr>
          </a:p>
          <a:p>
            <a:pPr marL="338328">
              <a:spcBef>
                <a:spcPts val="0"/>
              </a:spcBef>
              <a:spcAft>
                <a:spcPts val="1200"/>
              </a:spcAft>
              <a:buClr>
                <a:schemeClr val="tx2"/>
              </a:buClr>
              <a:buSzPct val="80000"/>
            </a:pPr>
            <a:endParaRPr lang="en-US" sz="2000" dirty="0">
              <a:latin typeface="Lato" panose="020B0604020202020204" charset="0"/>
              <a:ea typeface="ＭＳ Ｐゴシック"/>
              <a:cs typeface="Calibri" panose="020F0502020204030204" pitchFamily="34" charset="0"/>
            </a:endParaRPr>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spTree>
    <p:extLst>
      <p:ext uri="{BB962C8B-B14F-4D97-AF65-F5344CB8AC3E}">
        <p14:creationId xmlns:p14="http://schemas.microsoft.com/office/powerpoint/2010/main" val="131083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2DB9-05D2-44C9-8799-D70A356A80BF}"/>
              </a:ext>
            </a:extLst>
          </p:cNvPr>
          <p:cNvSpPr>
            <a:spLocks noGrp="1"/>
          </p:cNvSpPr>
          <p:nvPr>
            <p:ph type="title"/>
          </p:nvPr>
        </p:nvSpPr>
        <p:spPr/>
        <p:txBody>
          <a:bodyPr/>
          <a:lstStyle/>
          <a:p>
            <a:r>
              <a:rPr lang="en-US"/>
              <a:t>Resources</a:t>
            </a:r>
            <a:endParaRPr lang="en-US" dirty="0"/>
          </a:p>
        </p:txBody>
      </p:sp>
      <p:sp>
        <p:nvSpPr>
          <p:cNvPr id="5" name="Text Placeholder 4">
            <a:extLst>
              <a:ext uri="{FF2B5EF4-FFF2-40B4-BE49-F238E27FC236}">
                <a16:creationId xmlns:a16="http://schemas.microsoft.com/office/drawing/2014/main" id="{9E305067-03A1-4904-A522-96CA7B53B4A8}"/>
              </a:ext>
            </a:extLst>
          </p:cNvPr>
          <p:cNvSpPr>
            <a:spLocks noGrp="1"/>
          </p:cNvSpPr>
          <p:nvPr>
            <p:ph type="body" idx="1"/>
          </p:nvPr>
        </p:nvSpPr>
        <p:spPr>
          <a:xfrm>
            <a:off x="865190" y="1468260"/>
            <a:ext cx="5157787" cy="823912"/>
          </a:xfrm>
        </p:spPr>
        <p:txBody>
          <a:bodyPr/>
          <a:lstStyle/>
          <a:p>
            <a:r>
              <a:rPr lang="en-US" dirty="0"/>
              <a:t>Resources</a:t>
            </a:r>
          </a:p>
        </p:txBody>
      </p:sp>
      <p:sp>
        <p:nvSpPr>
          <p:cNvPr id="3" name="Content Placeholder 2">
            <a:extLst>
              <a:ext uri="{FF2B5EF4-FFF2-40B4-BE49-F238E27FC236}">
                <a16:creationId xmlns:a16="http://schemas.microsoft.com/office/drawing/2014/main" id="{BC950762-9876-416C-86EE-5F106368C023}"/>
              </a:ext>
            </a:extLst>
          </p:cNvPr>
          <p:cNvSpPr>
            <a:spLocks noGrp="1"/>
          </p:cNvSpPr>
          <p:nvPr>
            <p:ph sz="half" idx="2"/>
          </p:nvPr>
        </p:nvSpPr>
        <p:spPr/>
        <p:txBody>
          <a:bodyPr>
            <a:normAutofit fontScale="85000" lnSpcReduction="20000"/>
          </a:bodyPr>
          <a:lstStyle/>
          <a:p>
            <a:pPr marL="0" indent="0">
              <a:buNone/>
            </a:pPr>
            <a:r>
              <a:rPr lang="en-US" dirty="0"/>
              <a:t>Integrate LC Program with Unit</a:t>
            </a:r>
          </a:p>
          <a:p>
            <a:pPr lvl="1"/>
            <a:r>
              <a:rPr lang="en-US" dirty="0"/>
              <a:t>Attend </a:t>
            </a:r>
            <a:r>
              <a:rPr lang="en-US" b="1" dirty="0"/>
              <a:t>Leadership Certificate Pipeline Programs </a:t>
            </a:r>
            <a:r>
              <a:rPr lang="en-US" dirty="0"/>
              <a:t>Workshop</a:t>
            </a:r>
          </a:p>
          <a:p>
            <a:pPr lvl="1"/>
            <a:r>
              <a:rPr lang="en-US" dirty="0"/>
              <a:t>E-mail interest to </a:t>
            </a:r>
            <a:r>
              <a:rPr lang="en-US" dirty="0">
                <a:hlinkClick r:id="rId3"/>
              </a:rPr>
              <a:t>leadership@studentlife.wisc.edu</a:t>
            </a:r>
            <a:endParaRPr lang="en-US" dirty="0"/>
          </a:p>
          <a:p>
            <a:pPr lvl="1"/>
            <a:r>
              <a:rPr lang="en-US" dirty="0">
                <a:hlinkClick r:id="rId4"/>
              </a:rPr>
              <a:t>https://cfli.wisc.edu/leadership-certificate-info-packet/</a:t>
            </a:r>
            <a:endParaRPr lang="en-US" dirty="0"/>
          </a:p>
          <a:p>
            <a:pPr marL="0" indent="0">
              <a:buNone/>
            </a:pPr>
            <a:r>
              <a:rPr lang="en-US" dirty="0"/>
              <a:t>Financial Aid Employer Resources</a:t>
            </a:r>
          </a:p>
          <a:p>
            <a:pPr lvl="1"/>
            <a:r>
              <a:rPr lang="en-US" dirty="0">
                <a:hlinkClick r:id="rId5"/>
              </a:rPr>
              <a:t>https://studentjobs.wisc.edu/employer-resources/</a:t>
            </a:r>
            <a:endParaRPr lang="en-US" dirty="0"/>
          </a:p>
          <a:p>
            <a:pPr marL="0" indent="0">
              <a:buNone/>
            </a:pPr>
            <a:r>
              <a:rPr lang="en-US" dirty="0"/>
              <a:t>Consultation &amp; Support</a:t>
            </a:r>
          </a:p>
          <a:p>
            <a:pPr lvl="1"/>
            <a:r>
              <a:rPr lang="en-US" dirty="0">
                <a:hlinkClick r:id="rId6"/>
              </a:rPr>
              <a:t>https://leadership.wisc.edu/support-2/</a:t>
            </a:r>
            <a:endParaRPr lang="en-US" dirty="0"/>
          </a:p>
          <a:p>
            <a:pPr lvl="1"/>
            <a:endParaRPr lang="en-US" dirty="0"/>
          </a:p>
        </p:txBody>
      </p:sp>
      <p:sp>
        <p:nvSpPr>
          <p:cNvPr id="6" name="Text Placeholder 5">
            <a:extLst>
              <a:ext uri="{FF2B5EF4-FFF2-40B4-BE49-F238E27FC236}">
                <a16:creationId xmlns:a16="http://schemas.microsoft.com/office/drawing/2014/main" id="{D8BEFFCC-19FC-4920-AA52-239F4E7DCE73}"/>
              </a:ext>
            </a:extLst>
          </p:cNvPr>
          <p:cNvSpPr>
            <a:spLocks noGrp="1"/>
          </p:cNvSpPr>
          <p:nvPr>
            <p:ph type="body" sz="quarter" idx="3"/>
          </p:nvPr>
        </p:nvSpPr>
        <p:spPr>
          <a:xfrm>
            <a:off x="6169024" y="1468260"/>
            <a:ext cx="5183188" cy="823912"/>
          </a:xfrm>
        </p:spPr>
        <p:txBody>
          <a:bodyPr/>
          <a:lstStyle/>
          <a:p>
            <a:r>
              <a:rPr lang="en-US" dirty="0"/>
              <a:t>Future Workshops</a:t>
            </a:r>
          </a:p>
        </p:txBody>
      </p:sp>
      <p:graphicFrame>
        <p:nvGraphicFramePr>
          <p:cNvPr id="10" name="Content Placeholder 9">
            <a:extLst>
              <a:ext uri="{FF2B5EF4-FFF2-40B4-BE49-F238E27FC236}">
                <a16:creationId xmlns:a16="http://schemas.microsoft.com/office/drawing/2014/main" id="{5415F524-9942-4237-849D-3FEFEA7EBBA6}"/>
              </a:ext>
            </a:extLst>
          </p:cNvPr>
          <p:cNvGraphicFramePr>
            <a:graphicFrameLocks noGrp="1"/>
          </p:cNvGraphicFramePr>
          <p:nvPr>
            <p:ph sz="quarter" idx="4"/>
            <p:extLst>
              <p:ext uri="{D42A27DB-BD31-4B8C-83A1-F6EECF244321}">
                <p14:modId xmlns:p14="http://schemas.microsoft.com/office/powerpoint/2010/main" val="3719092491"/>
              </p:ext>
            </p:extLst>
          </p:nvPr>
        </p:nvGraphicFramePr>
        <p:xfrm>
          <a:off x="6194427" y="2299144"/>
          <a:ext cx="5183188" cy="2900356"/>
        </p:xfrm>
        <a:graphic>
          <a:graphicData uri="http://schemas.openxmlformats.org/drawingml/2006/table">
            <a:tbl>
              <a:tblPr/>
              <a:tblGrid>
                <a:gridCol w="4758005">
                  <a:extLst>
                    <a:ext uri="{9D8B030D-6E8A-4147-A177-3AD203B41FA5}">
                      <a16:colId xmlns:a16="http://schemas.microsoft.com/office/drawing/2014/main" val="3660641178"/>
                    </a:ext>
                  </a:extLst>
                </a:gridCol>
                <a:gridCol w="425183">
                  <a:extLst>
                    <a:ext uri="{9D8B030D-6E8A-4147-A177-3AD203B41FA5}">
                      <a16:colId xmlns:a16="http://schemas.microsoft.com/office/drawing/2014/main" val="2649468891"/>
                    </a:ext>
                  </a:extLst>
                </a:gridCol>
              </a:tblGrid>
              <a:tr h="214110">
                <a:tc>
                  <a:txBody>
                    <a:bodyPr/>
                    <a:lstStyle/>
                    <a:p>
                      <a:pPr algn="l" fontAlgn="b"/>
                      <a:r>
                        <a:rPr lang="en-US" sz="1100" b="1" i="0" u="none" strike="noStrike" dirty="0">
                          <a:solidFill>
                            <a:srgbClr val="FFFFFF"/>
                          </a:solidFill>
                          <a:effectLst/>
                          <a:latin typeface="Calibri" panose="020F0502020204030204" pitchFamily="34" charset="0"/>
                        </a:rPr>
                        <a:t>Program Title</a:t>
                      </a:r>
                    </a:p>
                  </a:txBody>
                  <a:tcPr marL="7593" marR="7593" marT="7593" marB="36444" anchor="b">
                    <a:lnL>
                      <a:noFill/>
                    </a:lnL>
                    <a:lnR>
                      <a:noFill/>
                    </a:lnR>
                    <a:lnT>
                      <a:noFill/>
                    </a:lnT>
                    <a:lnB>
                      <a:noFill/>
                    </a:lnB>
                    <a:solidFill>
                      <a:srgbClr val="C0504D"/>
                    </a:solidFill>
                  </a:tcPr>
                </a:tc>
                <a:tc>
                  <a:txBody>
                    <a:bodyPr/>
                    <a:lstStyle/>
                    <a:p>
                      <a:pPr algn="l" fontAlgn="b"/>
                      <a:r>
                        <a:rPr lang="en-US" sz="1100" b="1" i="0" u="none" strike="noStrike">
                          <a:solidFill>
                            <a:srgbClr val="FFFFFF"/>
                          </a:solidFill>
                          <a:effectLst/>
                          <a:latin typeface="Calibri" panose="020F0502020204030204" pitchFamily="34" charset="0"/>
                        </a:rPr>
                        <a:t>Tier</a:t>
                      </a:r>
                    </a:p>
                  </a:txBody>
                  <a:tcPr marL="7593" marR="7593" marT="7593" marB="36444" anchor="b">
                    <a:lnL>
                      <a:noFill/>
                    </a:lnL>
                    <a:lnR>
                      <a:noFill/>
                    </a:lnR>
                    <a:lnT>
                      <a:noFill/>
                    </a:lnT>
                    <a:lnB>
                      <a:noFill/>
                    </a:lnB>
                    <a:solidFill>
                      <a:srgbClr val="C0504D"/>
                    </a:solidFill>
                  </a:tcPr>
                </a:tc>
                <a:extLst>
                  <a:ext uri="{0D108BD9-81ED-4DB2-BD59-A6C34878D82A}">
                    <a16:rowId xmlns:a16="http://schemas.microsoft.com/office/drawing/2014/main" val="2777998167"/>
                  </a:ext>
                </a:extLst>
              </a:tr>
              <a:tr h="379628">
                <a:tc>
                  <a:txBody>
                    <a:bodyPr/>
                    <a:lstStyle/>
                    <a:p>
                      <a:pPr algn="l" fontAlgn="b"/>
                      <a:r>
                        <a:rPr lang="en-US" sz="1100" b="0" i="0" u="none" strike="noStrike">
                          <a:solidFill>
                            <a:srgbClr val="000000"/>
                          </a:solidFill>
                          <a:effectLst/>
                          <a:latin typeface="Calibri" panose="020F0502020204030204" pitchFamily="34" charset="0"/>
                        </a:rPr>
                        <a:t>What are the benefits of building leadership capacity?</a:t>
                      </a:r>
                    </a:p>
                  </a:txBody>
                  <a:tcPr marL="7593" marR="7593" marT="7593" marB="36444"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7593" marR="7593" marT="7593" marB="36444" anchor="b">
                    <a:lnL>
                      <a:noFill/>
                    </a:lnL>
                    <a:lnR>
                      <a:noFill/>
                    </a:lnR>
                    <a:lnT>
                      <a:noFill/>
                    </a:lnT>
                    <a:lnB>
                      <a:noFill/>
                    </a:lnB>
                    <a:solidFill>
                      <a:srgbClr val="D9D9D9"/>
                    </a:solidFill>
                  </a:tcPr>
                </a:tc>
                <a:extLst>
                  <a:ext uri="{0D108BD9-81ED-4DB2-BD59-A6C34878D82A}">
                    <a16:rowId xmlns:a16="http://schemas.microsoft.com/office/drawing/2014/main" val="3936996187"/>
                  </a:ext>
                </a:extLst>
              </a:tr>
              <a:tr h="214110">
                <a:tc>
                  <a:txBody>
                    <a:bodyPr/>
                    <a:lstStyle/>
                    <a:p>
                      <a:pPr algn="l" fontAlgn="b"/>
                      <a:r>
                        <a:rPr lang="en-US" sz="1100" b="0" i="0" u="none" strike="noStrike">
                          <a:solidFill>
                            <a:srgbClr val="000000"/>
                          </a:solidFill>
                          <a:effectLst/>
                          <a:latin typeface="Calibri" panose="020F0502020204030204" pitchFamily="34" charset="0"/>
                        </a:rPr>
                        <a:t>Introduction to the UW-Madison Leadership Framework</a:t>
                      </a:r>
                    </a:p>
                  </a:txBody>
                  <a:tcPr marL="7593" marR="7593" marT="7593" marB="36444"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7593" marR="7593" marT="7593" marB="36444" anchor="b">
                    <a:lnL>
                      <a:noFill/>
                    </a:lnL>
                    <a:lnR>
                      <a:noFill/>
                    </a:lnR>
                    <a:lnT>
                      <a:noFill/>
                    </a:lnT>
                    <a:lnB>
                      <a:noFill/>
                    </a:lnB>
                  </a:tcPr>
                </a:tc>
                <a:extLst>
                  <a:ext uri="{0D108BD9-81ED-4DB2-BD59-A6C34878D82A}">
                    <a16:rowId xmlns:a16="http://schemas.microsoft.com/office/drawing/2014/main" val="2789406977"/>
                  </a:ext>
                </a:extLst>
              </a:tr>
              <a:tr h="214110">
                <a:tc>
                  <a:txBody>
                    <a:bodyPr/>
                    <a:lstStyle/>
                    <a:p>
                      <a:pPr algn="l" fontAlgn="b"/>
                      <a:r>
                        <a:rPr lang="en-US" sz="1100" b="0" i="0" u="none" strike="noStrike">
                          <a:solidFill>
                            <a:srgbClr val="000000"/>
                          </a:solidFill>
                          <a:effectLst/>
                          <a:latin typeface="Calibri" panose="020F0502020204030204" pitchFamily="34" charset="0"/>
                        </a:rPr>
                        <a:t>Integrating Leadership Studies into Employee Training</a:t>
                      </a:r>
                    </a:p>
                  </a:txBody>
                  <a:tcPr marL="7593" marR="7593" marT="7593" marB="36444"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7593" marR="7593" marT="7593" marB="36444" anchor="b">
                    <a:lnL>
                      <a:noFill/>
                    </a:lnL>
                    <a:lnR>
                      <a:noFill/>
                    </a:lnR>
                    <a:lnT>
                      <a:noFill/>
                    </a:lnT>
                    <a:lnB>
                      <a:noFill/>
                    </a:lnB>
                    <a:solidFill>
                      <a:srgbClr val="D9D9D9"/>
                    </a:solidFill>
                  </a:tcPr>
                </a:tc>
                <a:extLst>
                  <a:ext uri="{0D108BD9-81ED-4DB2-BD59-A6C34878D82A}">
                    <a16:rowId xmlns:a16="http://schemas.microsoft.com/office/drawing/2014/main" val="2837884963"/>
                  </a:ext>
                </a:extLst>
              </a:tr>
              <a:tr h="214110">
                <a:tc>
                  <a:txBody>
                    <a:bodyPr/>
                    <a:lstStyle/>
                    <a:p>
                      <a:pPr algn="l" fontAlgn="b"/>
                      <a:r>
                        <a:rPr lang="en-US" sz="1100" b="0" i="0" u="none" strike="noStrike">
                          <a:solidFill>
                            <a:srgbClr val="000000"/>
                          </a:solidFill>
                          <a:effectLst/>
                          <a:latin typeface="Calibri" panose="020F0502020204030204" pitchFamily="34" charset="0"/>
                        </a:rPr>
                        <a:t>Utilizing the Leadership Online Self-Assessment Tool</a:t>
                      </a:r>
                    </a:p>
                  </a:txBody>
                  <a:tcPr marL="7593" marR="7593" marT="7593" marB="36444"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7593" marR="7593" marT="7593" marB="36444" anchor="b">
                    <a:lnL>
                      <a:noFill/>
                    </a:lnL>
                    <a:lnR>
                      <a:noFill/>
                    </a:lnR>
                    <a:lnT>
                      <a:noFill/>
                    </a:lnT>
                    <a:lnB>
                      <a:noFill/>
                    </a:lnB>
                  </a:tcPr>
                </a:tc>
                <a:extLst>
                  <a:ext uri="{0D108BD9-81ED-4DB2-BD59-A6C34878D82A}">
                    <a16:rowId xmlns:a16="http://schemas.microsoft.com/office/drawing/2014/main" val="3954396974"/>
                  </a:ext>
                </a:extLst>
              </a:tr>
              <a:tr h="379628">
                <a:tc>
                  <a:txBody>
                    <a:bodyPr/>
                    <a:lstStyle/>
                    <a:p>
                      <a:pPr algn="l" fontAlgn="b"/>
                      <a:r>
                        <a:rPr lang="en-US" sz="1100" b="0" i="0" u="none" strike="noStrike">
                          <a:solidFill>
                            <a:srgbClr val="000000"/>
                          </a:solidFill>
                          <a:effectLst/>
                          <a:latin typeface="Calibri" panose="020F0502020204030204" pitchFamily="34" charset="0"/>
                        </a:rPr>
                        <a:t>Integrating the UW-Madison Leadership Framework into Employee Evaluation</a:t>
                      </a:r>
                    </a:p>
                  </a:txBody>
                  <a:tcPr marL="7593" marR="7593" marT="7593" marB="36444"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a:t>
                      </a:r>
                    </a:p>
                  </a:txBody>
                  <a:tcPr marL="7593" marR="7593" marT="7593" marB="36444" anchor="b">
                    <a:lnL>
                      <a:noFill/>
                    </a:lnL>
                    <a:lnR>
                      <a:noFill/>
                    </a:lnR>
                    <a:lnT>
                      <a:noFill/>
                    </a:lnT>
                    <a:lnB>
                      <a:noFill/>
                    </a:lnB>
                    <a:solidFill>
                      <a:srgbClr val="D9D9D9"/>
                    </a:solidFill>
                  </a:tcPr>
                </a:tc>
                <a:extLst>
                  <a:ext uri="{0D108BD9-81ED-4DB2-BD59-A6C34878D82A}">
                    <a16:rowId xmlns:a16="http://schemas.microsoft.com/office/drawing/2014/main" val="2348727406"/>
                  </a:ext>
                </a:extLst>
              </a:tr>
              <a:tr h="214110">
                <a:tc>
                  <a:txBody>
                    <a:bodyPr/>
                    <a:lstStyle/>
                    <a:p>
                      <a:pPr algn="l" fontAlgn="b"/>
                      <a:r>
                        <a:rPr lang="en-US" sz="1100" b="0" i="0" u="none" strike="noStrike">
                          <a:solidFill>
                            <a:srgbClr val="000000"/>
                          </a:solidFill>
                          <a:effectLst/>
                          <a:latin typeface="Calibri" panose="020F0502020204030204" pitchFamily="34" charset="0"/>
                        </a:rPr>
                        <a:t>Building Leadership Capacity in Students</a:t>
                      </a:r>
                    </a:p>
                  </a:txBody>
                  <a:tcPr marL="7593" marR="7593" marT="7593" marB="36444"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7593" marR="7593" marT="7593" marB="36444" anchor="b">
                    <a:lnL>
                      <a:noFill/>
                    </a:lnL>
                    <a:lnR>
                      <a:noFill/>
                    </a:lnR>
                    <a:lnT>
                      <a:noFill/>
                    </a:lnT>
                    <a:lnB>
                      <a:noFill/>
                    </a:lnB>
                  </a:tcPr>
                </a:tc>
                <a:extLst>
                  <a:ext uri="{0D108BD9-81ED-4DB2-BD59-A6C34878D82A}">
                    <a16:rowId xmlns:a16="http://schemas.microsoft.com/office/drawing/2014/main" val="1673337856"/>
                  </a:ext>
                </a:extLst>
              </a:tr>
              <a:tr h="214110">
                <a:tc>
                  <a:txBody>
                    <a:bodyPr/>
                    <a:lstStyle/>
                    <a:p>
                      <a:pPr algn="l" fontAlgn="b"/>
                      <a:r>
                        <a:rPr lang="en-US" sz="1100" b="0" i="0" u="none" strike="noStrike">
                          <a:solidFill>
                            <a:srgbClr val="000000"/>
                          </a:solidFill>
                          <a:effectLst/>
                          <a:latin typeface="Calibri" panose="020F0502020204030204" pitchFamily="34" charset="0"/>
                        </a:rPr>
                        <a:t>Monitoring Leadership Capacity in Students</a:t>
                      </a:r>
                    </a:p>
                  </a:txBody>
                  <a:tcPr marL="7593" marR="7593" marT="7593" marB="36444"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593" marR="7593" marT="7593" marB="36444" anchor="b">
                    <a:lnL>
                      <a:noFill/>
                    </a:lnL>
                    <a:lnR>
                      <a:noFill/>
                    </a:lnR>
                    <a:lnT>
                      <a:noFill/>
                    </a:lnT>
                    <a:lnB>
                      <a:noFill/>
                    </a:lnB>
                    <a:solidFill>
                      <a:srgbClr val="D9D9D9"/>
                    </a:solidFill>
                  </a:tcPr>
                </a:tc>
                <a:extLst>
                  <a:ext uri="{0D108BD9-81ED-4DB2-BD59-A6C34878D82A}">
                    <a16:rowId xmlns:a16="http://schemas.microsoft.com/office/drawing/2014/main" val="1040018606"/>
                  </a:ext>
                </a:extLst>
              </a:tr>
              <a:tr h="214110">
                <a:tc>
                  <a:txBody>
                    <a:bodyPr/>
                    <a:lstStyle/>
                    <a:p>
                      <a:pPr algn="l" fontAlgn="b"/>
                      <a:r>
                        <a:rPr lang="en-US" sz="1100" b="0" i="0" u="none" strike="noStrike">
                          <a:solidFill>
                            <a:srgbClr val="000000"/>
                          </a:solidFill>
                          <a:effectLst/>
                          <a:latin typeface="Calibri" panose="020F0502020204030204" pitchFamily="34" charset="0"/>
                        </a:rPr>
                        <a:t>Using the WiGrow System for Student Development</a:t>
                      </a:r>
                    </a:p>
                  </a:txBody>
                  <a:tcPr marL="7593" marR="7593" marT="7593" marB="36444"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7593" marR="7593" marT="7593" marB="36444" anchor="b">
                    <a:lnL>
                      <a:noFill/>
                    </a:lnL>
                    <a:lnR>
                      <a:noFill/>
                    </a:lnR>
                    <a:lnT>
                      <a:noFill/>
                    </a:lnT>
                    <a:lnB>
                      <a:noFill/>
                    </a:lnB>
                  </a:tcPr>
                </a:tc>
                <a:extLst>
                  <a:ext uri="{0D108BD9-81ED-4DB2-BD59-A6C34878D82A}">
                    <a16:rowId xmlns:a16="http://schemas.microsoft.com/office/drawing/2014/main" val="2356543611"/>
                  </a:ext>
                </a:extLst>
              </a:tr>
              <a:tr h="214110">
                <a:tc>
                  <a:txBody>
                    <a:bodyPr/>
                    <a:lstStyle/>
                    <a:p>
                      <a:pPr algn="l" fontAlgn="b"/>
                      <a:r>
                        <a:rPr lang="en-US" sz="1100" b="0" i="0" u="none" strike="noStrike">
                          <a:solidFill>
                            <a:srgbClr val="000000"/>
                          </a:solidFill>
                          <a:effectLst/>
                          <a:latin typeface="Calibri" panose="020F0502020204030204" pitchFamily="34" charset="0"/>
                        </a:rPr>
                        <a:t>Transformational Change: Making Leadership Development a Unit Priority</a:t>
                      </a:r>
                    </a:p>
                  </a:txBody>
                  <a:tcPr marL="7593" marR="7593" marT="7593" marB="36444" anchor="b">
                    <a:lnL>
                      <a:noFill/>
                    </a:lnL>
                    <a:lnR>
                      <a:noFill/>
                    </a:lnR>
                    <a:lnT>
                      <a:noFill/>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7593" marR="7593" marT="7593" marB="36444" anchor="b">
                    <a:lnL>
                      <a:noFill/>
                    </a:lnL>
                    <a:lnR>
                      <a:noFill/>
                    </a:lnR>
                    <a:lnT>
                      <a:noFill/>
                    </a:lnT>
                    <a:lnB>
                      <a:noFill/>
                    </a:lnB>
                    <a:solidFill>
                      <a:srgbClr val="D9D9D9"/>
                    </a:solidFill>
                  </a:tcPr>
                </a:tc>
                <a:extLst>
                  <a:ext uri="{0D108BD9-81ED-4DB2-BD59-A6C34878D82A}">
                    <a16:rowId xmlns:a16="http://schemas.microsoft.com/office/drawing/2014/main" val="2050764146"/>
                  </a:ext>
                </a:extLst>
              </a:tr>
              <a:tr h="214110">
                <a:tc>
                  <a:txBody>
                    <a:bodyPr/>
                    <a:lstStyle/>
                    <a:p>
                      <a:pPr algn="l" fontAlgn="b"/>
                      <a:r>
                        <a:rPr lang="en-US" sz="1100" b="0" i="0" u="none" strike="noStrike">
                          <a:solidFill>
                            <a:srgbClr val="000000"/>
                          </a:solidFill>
                          <a:effectLst/>
                          <a:latin typeface="Calibri" panose="020F0502020204030204" pitchFamily="34" charset="0"/>
                        </a:rPr>
                        <a:t>Leadership Certificate Pipeline Programs</a:t>
                      </a:r>
                    </a:p>
                  </a:txBody>
                  <a:tcPr marL="7593" marR="7593" marT="7593" marB="36444"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7593" marR="7593" marT="7593" marB="36444" anchor="b">
                    <a:lnL>
                      <a:noFill/>
                    </a:lnL>
                    <a:lnR>
                      <a:noFill/>
                    </a:lnR>
                    <a:lnT>
                      <a:noFill/>
                    </a:lnT>
                    <a:lnB>
                      <a:noFill/>
                    </a:lnB>
                  </a:tcPr>
                </a:tc>
                <a:extLst>
                  <a:ext uri="{0D108BD9-81ED-4DB2-BD59-A6C34878D82A}">
                    <a16:rowId xmlns:a16="http://schemas.microsoft.com/office/drawing/2014/main" val="1975714723"/>
                  </a:ext>
                </a:extLst>
              </a:tr>
              <a:tr h="214110">
                <a:tc>
                  <a:txBody>
                    <a:bodyPr/>
                    <a:lstStyle/>
                    <a:p>
                      <a:pPr algn="l" fontAlgn="b"/>
                      <a:r>
                        <a:rPr lang="en-US" sz="1100" b="0" i="0" u="none" strike="noStrike">
                          <a:solidFill>
                            <a:srgbClr val="000000"/>
                          </a:solidFill>
                          <a:effectLst/>
                          <a:latin typeface="Calibri" panose="020F0502020204030204" pitchFamily="34" charset="0"/>
                        </a:rPr>
                        <a:t>The Co-Curricular Lens: Using Capstone Projects</a:t>
                      </a:r>
                    </a:p>
                  </a:txBody>
                  <a:tcPr marL="7593" marR="7593" marT="7593" marB="36444" anchor="b">
                    <a:lnL>
                      <a:noFill/>
                    </a:lnL>
                    <a:lnR>
                      <a:noFill/>
                    </a:lnR>
                    <a:lnT>
                      <a:noFill/>
                    </a:lnT>
                    <a:lnB>
                      <a:noFill/>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7593" marR="7593" marT="7593" marB="36444" anchor="b">
                    <a:lnL>
                      <a:noFill/>
                    </a:lnL>
                    <a:lnR>
                      <a:noFill/>
                    </a:lnR>
                    <a:lnT>
                      <a:noFill/>
                    </a:lnT>
                    <a:lnB>
                      <a:noFill/>
                    </a:lnB>
                    <a:solidFill>
                      <a:srgbClr val="D9D9D9"/>
                    </a:solidFill>
                  </a:tcPr>
                </a:tc>
                <a:extLst>
                  <a:ext uri="{0D108BD9-81ED-4DB2-BD59-A6C34878D82A}">
                    <a16:rowId xmlns:a16="http://schemas.microsoft.com/office/drawing/2014/main" val="983072772"/>
                  </a:ext>
                </a:extLst>
              </a:tr>
            </a:tbl>
          </a:graphicData>
        </a:graphic>
      </p:graphicFrame>
    </p:spTree>
    <p:extLst>
      <p:ext uri="{BB962C8B-B14F-4D97-AF65-F5344CB8AC3E}">
        <p14:creationId xmlns:p14="http://schemas.microsoft.com/office/powerpoint/2010/main" val="105992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73E1-0BFC-8842-AEE6-521F1C43E20F}"/>
              </a:ext>
            </a:extLst>
          </p:cNvPr>
          <p:cNvSpPr>
            <a:spLocks noGrp="1"/>
          </p:cNvSpPr>
          <p:nvPr>
            <p:ph type="ctrTitle"/>
          </p:nvPr>
        </p:nvSpPr>
        <p:spPr/>
        <p:txBody>
          <a:bodyPr>
            <a:normAutofit/>
          </a:bodyPr>
          <a:lstStyle/>
          <a:p>
            <a:r>
              <a:rPr lang="en-US" dirty="0">
                <a:latin typeface="Lato" panose="020F0502020204030203" pitchFamily="34" charset="0"/>
              </a:rPr>
              <a:t>QUESTIONS?</a:t>
            </a:r>
          </a:p>
        </p:txBody>
      </p:sp>
      <p:sp>
        <p:nvSpPr>
          <p:cNvPr id="3" name="Subtitle 2">
            <a:extLst>
              <a:ext uri="{FF2B5EF4-FFF2-40B4-BE49-F238E27FC236}">
                <a16:creationId xmlns:a16="http://schemas.microsoft.com/office/drawing/2014/main" id="{6F1C42BA-4BA3-8E45-8B39-A5BF4DC57065}"/>
              </a:ext>
            </a:extLst>
          </p:cNvPr>
          <p:cNvSpPr>
            <a:spLocks noGrp="1"/>
          </p:cNvSpPr>
          <p:nvPr>
            <p:ph type="subTitle" idx="1"/>
          </p:nvPr>
        </p:nvSpPr>
        <p:spPr>
          <a:xfrm>
            <a:off x="1524000" y="3975665"/>
            <a:ext cx="9144000" cy="1655762"/>
          </a:xfrm>
        </p:spPr>
        <p:txBody>
          <a:bodyPr>
            <a:normAutofit/>
          </a:bodyPr>
          <a:lstStyle/>
          <a:p>
            <a:r>
              <a:rPr lang="en-US" sz="3200" dirty="0">
                <a:latin typeface="Lato" panose="020F0502020204030203" pitchFamily="34" charset="77"/>
              </a:rPr>
              <a:t>leadership@studentlife.wisc.edu</a:t>
            </a:r>
          </a:p>
        </p:txBody>
      </p:sp>
      <p:cxnSp>
        <p:nvCxnSpPr>
          <p:cNvPr id="6" name="Straight Connector 5">
            <a:extLst>
              <a:ext uri="{FF2B5EF4-FFF2-40B4-BE49-F238E27FC236}">
                <a16:creationId xmlns:a16="http://schemas.microsoft.com/office/drawing/2014/main" id="{4BDD6363-21D9-F84D-B703-E405CFCC8154}"/>
              </a:ext>
            </a:extLst>
          </p:cNvPr>
          <p:cNvCxnSpPr>
            <a:cxnSpLocks/>
          </p:cNvCxnSpPr>
          <p:nvPr/>
        </p:nvCxnSpPr>
        <p:spPr>
          <a:xfrm>
            <a:off x="2862147" y="3696773"/>
            <a:ext cx="646770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74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A6A15-6E2B-455F-B31C-E363B243A2E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487CCA4-6BD5-45FB-B79C-47B9785CED5A}"/>
              </a:ext>
            </a:extLst>
          </p:cNvPr>
          <p:cNvSpPr>
            <a:spLocks noGrp="1"/>
          </p:cNvSpPr>
          <p:nvPr>
            <p:ph idx="1"/>
          </p:nvPr>
        </p:nvSpPr>
        <p:spPr/>
        <p:txBody>
          <a:bodyPr/>
          <a:lstStyle/>
          <a:p>
            <a:r>
              <a:rPr lang="en-US" dirty="0"/>
              <a:t>Leadership Certificate Context &amp; History</a:t>
            </a:r>
          </a:p>
          <a:p>
            <a:r>
              <a:rPr lang="en-US" dirty="0"/>
              <a:t>Leadership Certificate Structure</a:t>
            </a:r>
          </a:p>
          <a:p>
            <a:r>
              <a:rPr lang="en-US" dirty="0"/>
              <a:t>Resources</a:t>
            </a:r>
          </a:p>
        </p:txBody>
      </p:sp>
    </p:spTree>
    <p:extLst>
      <p:ext uri="{BB962C8B-B14F-4D97-AF65-F5344CB8AC3E}">
        <p14:creationId xmlns:p14="http://schemas.microsoft.com/office/powerpoint/2010/main" val="172634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F2EEB-A434-4A7A-AC56-14D4A4EE61DD}"/>
              </a:ext>
            </a:extLst>
          </p:cNvPr>
          <p:cNvSpPr>
            <a:spLocks noGrp="1"/>
          </p:cNvSpPr>
          <p:nvPr>
            <p:ph type="title"/>
          </p:nvPr>
        </p:nvSpPr>
        <p:spPr>
          <a:xfrm>
            <a:off x="643467" y="901532"/>
            <a:ext cx="8610600" cy="1293028"/>
          </a:xfrm>
        </p:spPr>
        <p:txBody>
          <a:bodyPr vert="horz" lIns="91440" tIns="45720" rIns="91440" bIns="45720" rtlCol="0" anchor="ctr">
            <a:normAutofit/>
          </a:bodyPr>
          <a:lstStyle/>
          <a:p>
            <a:r>
              <a:rPr lang="en-US" sz="4000" dirty="0">
                <a:latin typeface="+mn-lt"/>
              </a:rPr>
              <a:t>Context &amp; History</a:t>
            </a:r>
          </a:p>
        </p:txBody>
      </p:sp>
      <p:pic>
        <p:nvPicPr>
          <p:cNvPr id="8" name="Picture Placeholder 7">
            <a:extLst>
              <a:ext uri="{FF2B5EF4-FFF2-40B4-BE49-F238E27FC236}">
                <a16:creationId xmlns:a16="http://schemas.microsoft.com/office/drawing/2014/main" id="{F20F1C36-46F6-48A1-B92D-8129EB2C7C1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87" r="2" b="2"/>
          <a:stretch/>
        </p:blipFill>
        <p:spPr>
          <a:xfrm>
            <a:off x="6728772" y="1386652"/>
            <a:ext cx="4521200" cy="3410926"/>
          </a:xfrm>
          <a:prstGeom prst="rect">
            <a:avLst/>
          </a:prstGeom>
          <a:ln>
            <a:noFill/>
          </a:ln>
          <a:effectLst>
            <a:outerShdw blurRad="292100" dist="139700" dir="2700000" algn="tl" rotWithShape="0">
              <a:srgbClr val="333333">
                <a:alpha val="65000"/>
              </a:srgbClr>
            </a:outerShdw>
          </a:effectLst>
        </p:spPr>
      </p:pic>
      <p:graphicFrame>
        <p:nvGraphicFramePr>
          <p:cNvPr id="2" name="Diagram 1">
            <a:extLst>
              <a:ext uri="{FF2B5EF4-FFF2-40B4-BE49-F238E27FC236}">
                <a16:creationId xmlns:a16="http://schemas.microsoft.com/office/drawing/2014/main" id="{6F3188BD-FADD-4637-818F-04F3965FB287}"/>
              </a:ext>
            </a:extLst>
          </p:cNvPr>
          <p:cNvGraphicFramePr/>
          <p:nvPr>
            <p:extLst>
              <p:ext uri="{D42A27DB-BD31-4B8C-83A1-F6EECF244321}">
                <p14:modId xmlns:p14="http://schemas.microsoft.com/office/powerpoint/2010/main" val="3339625790"/>
              </p:ext>
            </p:extLst>
          </p:nvPr>
        </p:nvGraphicFramePr>
        <p:xfrm>
          <a:off x="677333" y="2194560"/>
          <a:ext cx="58166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3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r>
              <a:rPr lang="en-US" dirty="0">
                <a:latin typeface="Lato" panose="020F0502020204030203" pitchFamily="34" charset="77"/>
              </a:rPr>
              <a:t>Overview</a:t>
            </a:r>
          </a:p>
        </p:txBody>
      </p:sp>
      <p:sp>
        <p:nvSpPr>
          <p:cNvPr id="3" name="Content Placeholder 2">
            <a:extLst>
              <a:ext uri="{FF2B5EF4-FFF2-40B4-BE49-F238E27FC236}">
                <a16:creationId xmlns:a16="http://schemas.microsoft.com/office/drawing/2014/main" id="{4F895848-D1AF-094D-B946-F03B951E9558}"/>
              </a:ext>
            </a:extLst>
          </p:cNvPr>
          <p:cNvSpPr>
            <a:spLocks noGrp="1"/>
          </p:cNvSpPr>
          <p:nvPr>
            <p:ph sz="half" idx="1"/>
          </p:nvPr>
        </p:nvSpPr>
        <p:spPr>
          <a:xfrm>
            <a:off x="990601" y="1449774"/>
            <a:ext cx="5501075" cy="4351338"/>
          </a:xfrm>
        </p:spPr>
        <p:txBody>
          <a:bodyPr>
            <a:noAutofit/>
          </a:bodyPr>
          <a:lstStyle/>
          <a:p>
            <a:pPr marL="213995" indent="-213995">
              <a:lnSpc>
                <a:spcPct val="100000"/>
              </a:lnSpc>
              <a:spcAft>
                <a:spcPts val="600"/>
              </a:spcAft>
            </a:pPr>
            <a:r>
              <a:rPr lang="en-US" sz="2400" dirty="0">
                <a:latin typeface="Lato" panose="020F0502020204030203" pitchFamily="34" charset="77"/>
                <a:cs typeface="Arial" panose="020B0604020202020204" pitchFamily="34" charset="0"/>
              </a:rPr>
              <a:t>Aligns with Leadership Framework</a:t>
            </a:r>
          </a:p>
          <a:p>
            <a:pPr marL="213995" indent="-213995">
              <a:lnSpc>
                <a:spcPct val="100000"/>
              </a:lnSpc>
              <a:spcAft>
                <a:spcPts val="600"/>
              </a:spcAft>
            </a:pPr>
            <a:r>
              <a:rPr lang="en-US" sz="2400" dirty="0">
                <a:latin typeface="Lato" panose="020F0502020204030203" pitchFamily="34" charset="77"/>
                <a:cs typeface="Arial" panose="020B0604020202020204" pitchFamily="34" charset="0"/>
              </a:rPr>
              <a:t>Administered through </a:t>
            </a:r>
            <a:r>
              <a:rPr lang="en-US" sz="2400" dirty="0" err="1">
                <a:latin typeface="Lato" panose="020F0502020204030203" pitchFamily="34" charset="77"/>
                <a:cs typeface="Arial" panose="020B0604020202020204" pitchFamily="34" charset="0"/>
              </a:rPr>
              <a:t>CfLI</a:t>
            </a:r>
            <a:endParaRPr lang="en-US" sz="2400" dirty="0">
              <a:latin typeface="Lato" panose="020F0502020204030203" pitchFamily="34" charset="77"/>
              <a:cs typeface="Arial" panose="020B0604020202020204" pitchFamily="34" charset="0"/>
            </a:endParaRPr>
          </a:p>
          <a:p>
            <a:pPr marL="213995" indent="-213995">
              <a:lnSpc>
                <a:spcPct val="100000"/>
              </a:lnSpc>
              <a:spcAft>
                <a:spcPts val="600"/>
              </a:spcAft>
            </a:pPr>
            <a:r>
              <a:rPr lang="en-US" sz="2400" dirty="0">
                <a:latin typeface="Lato" panose="020F0502020204030203" pitchFamily="34" charset="77"/>
                <a:cs typeface="Arial" panose="020B0604020202020204" pitchFamily="34" charset="0"/>
              </a:rPr>
              <a:t>Co-Curricular</a:t>
            </a:r>
          </a:p>
          <a:p>
            <a:pPr marL="213995" indent="-213995">
              <a:lnSpc>
                <a:spcPct val="100000"/>
              </a:lnSpc>
              <a:spcAft>
                <a:spcPts val="600"/>
              </a:spcAft>
            </a:pPr>
            <a:r>
              <a:rPr lang="en-US" sz="2400" dirty="0">
                <a:latin typeface="Lato" panose="020F0502020204030203" pitchFamily="34" charset="77"/>
                <a:cs typeface="Arial" panose="020B0604020202020204" pitchFamily="34" charset="0"/>
              </a:rPr>
              <a:t>Students in good academic standing</a:t>
            </a:r>
          </a:p>
          <a:p>
            <a:pPr marL="213995" indent="-213995">
              <a:lnSpc>
                <a:spcPct val="100000"/>
              </a:lnSpc>
              <a:spcAft>
                <a:spcPts val="600"/>
              </a:spcAft>
            </a:pPr>
            <a:r>
              <a:rPr lang="en-US" sz="2400" dirty="0">
                <a:latin typeface="Lato" panose="020F0502020204030203" pitchFamily="34" charset="77"/>
                <a:cs typeface="Arial" panose="020B0604020202020204" pitchFamily="34" charset="0"/>
              </a:rPr>
              <a:t>Recommend 4 semesters for completion </a:t>
            </a:r>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pic>
        <p:nvPicPr>
          <p:cNvPr id="6" name="Picture 5">
            <a:extLst>
              <a:ext uri="{FF2B5EF4-FFF2-40B4-BE49-F238E27FC236}">
                <a16:creationId xmlns:a16="http://schemas.microsoft.com/office/drawing/2014/main" id="{87BF2D1E-0443-7143-BE50-A8BD23DAD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676" y="1555405"/>
            <a:ext cx="4862123" cy="324299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spTree>
    <p:extLst>
      <p:ext uri="{BB962C8B-B14F-4D97-AF65-F5344CB8AC3E}">
        <p14:creationId xmlns:p14="http://schemas.microsoft.com/office/powerpoint/2010/main" val="128418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r>
              <a:rPr lang="en-US" dirty="0">
                <a:latin typeface="Lato" panose="020F0502020204030203" pitchFamily="34" charset="77"/>
              </a:rPr>
              <a:t>Benefits</a:t>
            </a:r>
          </a:p>
        </p:txBody>
      </p:sp>
      <p:sp>
        <p:nvSpPr>
          <p:cNvPr id="3" name="Content Placeholder 2">
            <a:extLst>
              <a:ext uri="{FF2B5EF4-FFF2-40B4-BE49-F238E27FC236}">
                <a16:creationId xmlns:a16="http://schemas.microsoft.com/office/drawing/2014/main" id="{4F895848-D1AF-094D-B946-F03B951E9558}"/>
              </a:ext>
            </a:extLst>
          </p:cNvPr>
          <p:cNvSpPr>
            <a:spLocks noGrp="1"/>
          </p:cNvSpPr>
          <p:nvPr>
            <p:ph sz="half" idx="1"/>
          </p:nvPr>
        </p:nvSpPr>
        <p:spPr/>
        <p:txBody>
          <a:bodyPr>
            <a:noAutofit/>
          </a:bodyPr>
          <a:lstStyle/>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Showcase leadership and involvement experiences</a:t>
            </a:r>
          </a:p>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Ceremony, Red/Gold Cords, Certificate of Completion</a:t>
            </a:r>
          </a:p>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Include on a resume </a:t>
            </a:r>
          </a:p>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Serves as a great talking point in an interview</a:t>
            </a:r>
          </a:p>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Transferable skills across disciplines</a:t>
            </a:r>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pic>
        <p:nvPicPr>
          <p:cNvPr id="7" name="Picture 6">
            <a:extLst>
              <a:ext uri="{FF2B5EF4-FFF2-40B4-BE49-F238E27FC236}">
                <a16:creationId xmlns:a16="http://schemas.microsoft.com/office/drawing/2014/main" id="{66D94BBD-F04B-894C-9D5B-9954E3920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4620" y="1555405"/>
            <a:ext cx="4869180" cy="3246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447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r>
              <a:rPr lang="en-US" dirty="0">
                <a:latin typeface="Lato" panose="020F0502020204030203" pitchFamily="34" charset="77"/>
              </a:rPr>
              <a:t>Learning Outcomes</a:t>
            </a:r>
          </a:p>
        </p:txBody>
      </p:sp>
      <p:sp>
        <p:nvSpPr>
          <p:cNvPr id="3" name="Content Placeholder 2">
            <a:extLst>
              <a:ext uri="{FF2B5EF4-FFF2-40B4-BE49-F238E27FC236}">
                <a16:creationId xmlns:a16="http://schemas.microsoft.com/office/drawing/2014/main" id="{4F895848-D1AF-094D-B946-F03B951E9558}"/>
              </a:ext>
            </a:extLst>
          </p:cNvPr>
          <p:cNvSpPr>
            <a:spLocks noGrp="1"/>
          </p:cNvSpPr>
          <p:nvPr>
            <p:ph sz="half" idx="1"/>
          </p:nvPr>
        </p:nvSpPr>
        <p:spPr>
          <a:xfrm>
            <a:off x="964790" y="1541839"/>
            <a:ext cx="10262419" cy="2542267"/>
          </a:xfrm>
        </p:spPr>
        <p:txBody>
          <a:bodyPr>
            <a:noAutofit/>
          </a:bodyPr>
          <a:lstStyle/>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Increased self-awareness</a:t>
            </a:r>
          </a:p>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Gain a greater understanding of leadership-related strengths and areas of improvement</a:t>
            </a:r>
          </a:p>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Increased capacity to affect positive change within groups and communities</a:t>
            </a:r>
          </a:p>
          <a:p>
            <a:pPr marL="338328">
              <a:spcBef>
                <a:spcPts val="0"/>
              </a:spcBef>
              <a:spcAft>
                <a:spcPts val="1200"/>
              </a:spcAft>
              <a:buClr>
                <a:schemeClr val="tx2"/>
              </a:buClr>
              <a:buSzPct val="80000"/>
            </a:pPr>
            <a:r>
              <a:rPr lang="en-US" sz="2400" dirty="0">
                <a:latin typeface="Lato" panose="020B0604020202020204" charset="0"/>
                <a:ea typeface="ＭＳ Ｐゴシック"/>
                <a:cs typeface="Calibri" panose="020F0502020204030204" pitchFamily="34" charset="0"/>
              </a:rPr>
              <a:t>Ability to apply learned skills</a:t>
            </a:r>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pic>
        <p:nvPicPr>
          <p:cNvPr id="9" name="Picture 8">
            <a:extLst>
              <a:ext uri="{FF2B5EF4-FFF2-40B4-BE49-F238E27FC236}">
                <a16:creationId xmlns:a16="http://schemas.microsoft.com/office/drawing/2014/main" id="{98638A39-53B1-BA40-85E8-B126D0920372}"/>
              </a:ext>
            </a:extLst>
          </p:cNvPr>
          <p:cNvPicPr>
            <a:picLocks noChangeAspect="1"/>
          </p:cNvPicPr>
          <p:nvPr/>
        </p:nvPicPr>
        <p:blipFill rotWithShape="1">
          <a:blip r:embed="rId4">
            <a:extLst>
              <a:ext uri="{28A0092B-C50C-407E-A947-70E740481C1C}">
                <a14:useLocalDpi xmlns:a14="http://schemas.microsoft.com/office/drawing/2010/main" val="0"/>
              </a:ext>
            </a:extLst>
          </a:blip>
          <a:srcRect t="53804"/>
          <a:stretch/>
        </p:blipFill>
        <p:spPr>
          <a:xfrm>
            <a:off x="4122152" y="4917666"/>
            <a:ext cx="7328047" cy="1407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425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pPr marL="109728">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Involvement Requirements</a:t>
            </a:r>
          </a:p>
        </p:txBody>
      </p:sp>
      <p:sp>
        <p:nvSpPr>
          <p:cNvPr id="3" name="Content Placeholder 2">
            <a:extLst>
              <a:ext uri="{FF2B5EF4-FFF2-40B4-BE49-F238E27FC236}">
                <a16:creationId xmlns:a16="http://schemas.microsoft.com/office/drawing/2014/main" id="{4F895848-D1AF-094D-B946-F03B951E9558}"/>
              </a:ext>
            </a:extLst>
          </p:cNvPr>
          <p:cNvSpPr>
            <a:spLocks noGrp="1"/>
          </p:cNvSpPr>
          <p:nvPr>
            <p:ph sz="half" idx="1"/>
          </p:nvPr>
        </p:nvSpPr>
        <p:spPr>
          <a:xfrm>
            <a:off x="921957" y="1435835"/>
            <a:ext cx="10515600" cy="1685216"/>
          </a:xfrm>
        </p:spPr>
        <p:txBody>
          <a:bodyPr anchor="t">
            <a:noAutofit/>
          </a:bodyPr>
          <a:lstStyle/>
          <a:p>
            <a:pPr marL="109728" indent="0">
              <a:spcBef>
                <a:spcPts val="0"/>
              </a:spcBef>
              <a:spcAft>
                <a:spcPts val="1200"/>
              </a:spcAft>
              <a:buClr>
                <a:schemeClr val="tx2"/>
              </a:buClr>
              <a:buSzPct val="80000"/>
              <a:buNone/>
            </a:pPr>
            <a:r>
              <a:rPr lang="en-US" sz="2000" b="1" dirty="0">
                <a:latin typeface="Lato" panose="020B0604020202020204" charset="0"/>
                <a:ea typeface="ＭＳ Ｐゴシック"/>
                <a:cs typeface="Calibri" panose="020F0502020204030204" pitchFamily="34" charset="0"/>
              </a:rPr>
              <a:t>Documentation of 100 hours of leadership experience divided across three areas:</a:t>
            </a:r>
          </a:p>
        </p:txBody>
      </p:sp>
      <p:sp>
        <p:nvSpPr>
          <p:cNvPr id="7" name="Content Placeholder 6">
            <a:extLst>
              <a:ext uri="{FF2B5EF4-FFF2-40B4-BE49-F238E27FC236}">
                <a16:creationId xmlns:a16="http://schemas.microsoft.com/office/drawing/2014/main" id="{824B8E19-ED34-4019-BDCF-408EDEE8AC24}"/>
              </a:ext>
            </a:extLst>
          </p:cNvPr>
          <p:cNvSpPr>
            <a:spLocks noGrp="1"/>
          </p:cNvSpPr>
          <p:nvPr>
            <p:ph sz="half" idx="2"/>
          </p:nvPr>
        </p:nvSpPr>
        <p:spPr>
          <a:xfrm>
            <a:off x="1037302" y="1987288"/>
            <a:ext cx="9121328" cy="4408945"/>
          </a:xfrm>
        </p:spPr>
        <p:txBody>
          <a:bodyPr/>
          <a:lstStyle/>
          <a:p>
            <a:pPr marL="0" indent="0">
              <a:spcBef>
                <a:spcPts val="0"/>
              </a:spcBef>
              <a:spcAft>
                <a:spcPts val="1200"/>
              </a:spcAft>
              <a:buClr>
                <a:schemeClr val="tx2"/>
              </a:buClr>
              <a:buSzPct val="80000"/>
              <a:buNone/>
            </a:pPr>
            <a:r>
              <a:rPr lang="en-US" dirty="0">
                <a:latin typeface="Lato" panose="020B0604020202020204" charset="0"/>
                <a:ea typeface="ＭＳ Ｐゴシック"/>
                <a:cs typeface="Calibri" panose="020F0502020204030204" pitchFamily="34" charset="0"/>
              </a:rPr>
              <a:t>Organizational/Group Leadership (30 hrs. min)</a:t>
            </a:r>
          </a:p>
          <a:p>
            <a:pPr marL="0" indent="0">
              <a:spcBef>
                <a:spcPts val="0"/>
              </a:spcBef>
              <a:spcAft>
                <a:spcPts val="1200"/>
              </a:spcAft>
              <a:buClr>
                <a:schemeClr val="tx2"/>
              </a:buClr>
              <a:buSzPct val="80000"/>
              <a:buNone/>
            </a:pPr>
            <a:r>
              <a:rPr lang="en-US" dirty="0">
                <a:latin typeface="Lato" panose="020B0604020202020204" charset="0"/>
                <a:ea typeface="ＭＳ Ｐゴシック"/>
                <a:cs typeface="Calibri" panose="020F0502020204030204" pitchFamily="34" charset="0"/>
              </a:rPr>
              <a:t>Civic Engagement (30 hrs. min)</a:t>
            </a:r>
          </a:p>
          <a:p>
            <a:pPr marL="0" indent="0">
              <a:spcBef>
                <a:spcPts val="0"/>
              </a:spcBef>
              <a:spcAft>
                <a:spcPts val="1200"/>
              </a:spcAft>
              <a:buClr>
                <a:schemeClr val="tx2"/>
              </a:buClr>
              <a:buSzPct val="80000"/>
              <a:buNone/>
            </a:pPr>
            <a:r>
              <a:rPr lang="en-US" dirty="0">
                <a:latin typeface="Lato" panose="020B0604020202020204" charset="0"/>
                <a:ea typeface="ＭＳ Ｐゴシック"/>
                <a:cs typeface="Calibri" panose="020F0502020204030204" pitchFamily="34" charset="0"/>
              </a:rPr>
              <a:t>Trainings and Workshops (10 hrs. min)</a:t>
            </a:r>
          </a:p>
          <a:p>
            <a:pPr marL="0" indent="0">
              <a:spcBef>
                <a:spcPts val="0"/>
              </a:spcBef>
              <a:spcAft>
                <a:spcPts val="1200"/>
              </a:spcAft>
              <a:buClr>
                <a:schemeClr val="tx2"/>
              </a:buClr>
              <a:buSzPct val="80000"/>
              <a:buNone/>
            </a:pPr>
            <a:endParaRPr lang="en-US" dirty="0">
              <a:latin typeface="Lato" panose="020B0604020202020204" charset="0"/>
              <a:ea typeface="ＭＳ Ｐゴシック"/>
              <a:cs typeface="Calibri" panose="020F0502020204030204" pitchFamily="34" charset="0"/>
            </a:endParaRPr>
          </a:p>
          <a:p>
            <a:pPr marL="0" indent="0">
              <a:buNone/>
            </a:pPr>
            <a:endParaRPr lang="en-US" dirty="0"/>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spTree>
    <p:extLst>
      <p:ext uri="{BB962C8B-B14F-4D97-AF65-F5344CB8AC3E}">
        <p14:creationId xmlns:p14="http://schemas.microsoft.com/office/powerpoint/2010/main" val="104381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r>
              <a:rPr lang="en-US" dirty="0">
                <a:latin typeface="Lato" panose="020B0604020202020204" charset="0"/>
                <a:ea typeface="ＭＳ Ｐゴシック"/>
                <a:cs typeface="Calibri" panose="020F0502020204030204" pitchFamily="34" charset="0"/>
              </a:rPr>
              <a:t>Organizational/Group Leadership</a:t>
            </a:r>
            <a:endParaRPr lang="en-US" b="1" dirty="0">
              <a:latin typeface="Lato" panose="020F0502020204030203" pitchFamily="34" charset="77"/>
            </a:endParaRPr>
          </a:p>
        </p:txBody>
      </p:sp>
      <p:sp>
        <p:nvSpPr>
          <p:cNvPr id="7" name="Content Placeholder 6">
            <a:extLst>
              <a:ext uri="{FF2B5EF4-FFF2-40B4-BE49-F238E27FC236}">
                <a16:creationId xmlns:a16="http://schemas.microsoft.com/office/drawing/2014/main" id="{824B8E19-ED34-4019-BDCF-408EDEE8AC24}"/>
              </a:ext>
            </a:extLst>
          </p:cNvPr>
          <p:cNvSpPr>
            <a:spLocks noGrp="1"/>
          </p:cNvSpPr>
          <p:nvPr>
            <p:ph sz="half" idx="1"/>
          </p:nvPr>
        </p:nvSpPr>
        <p:spPr>
          <a:xfrm>
            <a:off x="838201" y="1944995"/>
            <a:ext cx="10515600" cy="5211507"/>
          </a:xfrm>
        </p:spPr>
        <p:txBody>
          <a:bodyPr/>
          <a:lstStyle/>
          <a:p>
            <a:pPr lvl="1">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Paid or unpaid leadership experiences</a:t>
            </a:r>
          </a:p>
          <a:p>
            <a:pPr lvl="1">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Examples: </a:t>
            </a:r>
          </a:p>
          <a:p>
            <a:pPr lvl="2">
              <a:spcBef>
                <a:spcPts val="0"/>
              </a:spcBef>
              <a:spcAft>
                <a:spcPts val="1200"/>
              </a:spcAft>
              <a:buClr>
                <a:schemeClr val="tx2"/>
              </a:buClr>
              <a:buSzPct val="80000"/>
            </a:pPr>
            <a:r>
              <a:rPr lang="en-US" sz="1800" dirty="0">
                <a:latin typeface="Lato" panose="020B0604020202020204" charset="0"/>
                <a:ea typeface="ＭＳ Ｐゴシック"/>
                <a:cs typeface="Calibri" panose="020F0502020204030204" pitchFamily="34" charset="0"/>
              </a:rPr>
              <a:t>Student Leadership Program</a:t>
            </a:r>
          </a:p>
          <a:p>
            <a:pPr lvl="2">
              <a:spcBef>
                <a:spcPts val="0"/>
              </a:spcBef>
              <a:spcAft>
                <a:spcPts val="1200"/>
              </a:spcAft>
              <a:buClr>
                <a:schemeClr val="tx2"/>
              </a:buClr>
              <a:buSzPct val="80000"/>
            </a:pPr>
            <a:r>
              <a:rPr lang="en-US" sz="1800" dirty="0">
                <a:latin typeface="Lato" panose="020B0604020202020204" charset="0"/>
                <a:ea typeface="ＭＳ Ｐゴシック"/>
                <a:cs typeface="Calibri" panose="020F0502020204030204" pitchFamily="34" charset="0"/>
              </a:rPr>
              <a:t>Employment within your unit</a:t>
            </a:r>
          </a:p>
          <a:p>
            <a:pPr lvl="2">
              <a:spcBef>
                <a:spcPts val="0"/>
              </a:spcBef>
              <a:spcAft>
                <a:spcPts val="1200"/>
              </a:spcAft>
              <a:buClr>
                <a:schemeClr val="tx2"/>
              </a:buClr>
              <a:buSzPct val="80000"/>
            </a:pPr>
            <a:r>
              <a:rPr lang="en-US" sz="1800" dirty="0">
                <a:latin typeface="Lato" panose="020B0604020202020204" charset="0"/>
                <a:ea typeface="ＭＳ Ｐゴシック"/>
                <a:cs typeface="Calibri" panose="020F0502020204030204" pitchFamily="34" charset="0"/>
              </a:rPr>
              <a:t>Active leadership roles in student organizations</a:t>
            </a:r>
          </a:p>
          <a:p>
            <a:endParaRPr lang="en-US" dirty="0"/>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spTree>
    <p:extLst>
      <p:ext uri="{BB962C8B-B14F-4D97-AF65-F5344CB8AC3E}">
        <p14:creationId xmlns:p14="http://schemas.microsoft.com/office/powerpoint/2010/main" val="3316120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416A-DAE7-944E-9FE1-F040E1613C8E}"/>
              </a:ext>
            </a:extLst>
          </p:cNvPr>
          <p:cNvSpPr>
            <a:spLocks noGrp="1"/>
          </p:cNvSpPr>
          <p:nvPr>
            <p:ph type="title"/>
          </p:nvPr>
        </p:nvSpPr>
        <p:spPr/>
        <p:txBody>
          <a:bodyPr/>
          <a:lstStyle/>
          <a:p>
            <a:pPr>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Civic Engagement</a:t>
            </a:r>
          </a:p>
        </p:txBody>
      </p:sp>
      <p:sp>
        <p:nvSpPr>
          <p:cNvPr id="4" name="Content Placeholder 3">
            <a:extLst>
              <a:ext uri="{FF2B5EF4-FFF2-40B4-BE49-F238E27FC236}">
                <a16:creationId xmlns:a16="http://schemas.microsoft.com/office/drawing/2014/main" id="{43F27DFE-873E-E149-A443-E42A0638F22B}"/>
              </a:ext>
            </a:extLst>
          </p:cNvPr>
          <p:cNvSpPr>
            <a:spLocks noGrp="1"/>
          </p:cNvSpPr>
          <p:nvPr>
            <p:ph sz="half" idx="1"/>
          </p:nvPr>
        </p:nvSpPr>
        <p:spPr>
          <a:xfrm>
            <a:off x="838201" y="1825625"/>
            <a:ext cx="10938162" cy="4351338"/>
          </a:xfrm>
        </p:spPr>
        <p:txBody>
          <a:bodyPr>
            <a:normAutofit/>
          </a:bodyPr>
          <a:lstStyle/>
          <a:p>
            <a:pPr lvl="1">
              <a:spcBef>
                <a:spcPts val="0"/>
              </a:spcBef>
              <a:spcAft>
                <a:spcPts val="1200"/>
              </a:spcAft>
              <a:buClr>
                <a:schemeClr val="tx2"/>
              </a:buClr>
              <a:buSzPct val="80000"/>
            </a:pPr>
            <a:r>
              <a:rPr lang="en-US" dirty="0">
                <a:latin typeface="Lato" panose="020B0604020202020204" charset="0"/>
                <a:ea typeface="ＭＳ Ｐゴシック"/>
                <a:cs typeface="Calibri" panose="020F0502020204030204" pitchFamily="34" charset="0"/>
              </a:rPr>
              <a:t>P</a:t>
            </a:r>
            <a:r>
              <a:rPr lang="en-US" dirty="0">
                <a:latin typeface="Lato" panose="020F0502020204030203" pitchFamily="34" charset="0"/>
              </a:rPr>
              <a:t>rovides service to and being actively involved with the community</a:t>
            </a:r>
          </a:p>
          <a:p>
            <a:pPr marL="738378" lvl="1" indent="-342900">
              <a:spcBef>
                <a:spcPts val="0"/>
              </a:spcBef>
              <a:spcAft>
                <a:spcPts val="1200"/>
              </a:spcAft>
              <a:buClr>
                <a:schemeClr val="tx2"/>
              </a:buClr>
              <a:buSzPct val="80000"/>
            </a:pPr>
            <a:r>
              <a:rPr lang="en-US" dirty="0">
                <a:latin typeface="Lato" panose="020F0502020204030203" pitchFamily="34" charset="0"/>
              </a:rPr>
              <a:t>Examples: </a:t>
            </a:r>
          </a:p>
          <a:p>
            <a:pPr marL="1138428" lvl="2" indent="-285750">
              <a:spcBef>
                <a:spcPts val="0"/>
              </a:spcBef>
              <a:spcAft>
                <a:spcPts val="1200"/>
              </a:spcAft>
              <a:buClr>
                <a:schemeClr val="tx2"/>
              </a:buClr>
              <a:buSzPct val="80000"/>
            </a:pPr>
            <a:r>
              <a:rPr lang="en-US" sz="1800" dirty="0">
                <a:latin typeface="Lato" panose="020F0502020204030203" pitchFamily="34" charset="0"/>
              </a:rPr>
              <a:t>Badger Volunteers</a:t>
            </a:r>
          </a:p>
          <a:p>
            <a:pPr marL="1138428" lvl="2" indent="-285750">
              <a:spcBef>
                <a:spcPts val="0"/>
              </a:spcBef>
              <a:spcAft>
                <a:spcPts val="1200"/>
              </a:spcAft>
              <a:buClr>
                <a:schemeClr val="tx2"/>
              </a:buClr>
              <a:buSzPct val="80000"/>
            </a:pPr>
            <a:r>
              <a:rPr lang="en-US" sz="1800" dirty="0">
                <a:latin typeface="Lato" panose="020F0502020204030203" pitchFamily="34" charset="0"/>
              </a:rPr>
              <a:t>Employee volunteer outing</a:t>
            </a:r>
          </a:p>
          <a:p>
            <a:pPr marL="1138428" lvl="2" indent="-285750">
              <a:spcBef>
                <a:spcPts val="0"/>
              </a:spcBef>
              <a:spcAft>
                <a:spcPts val="1200"/>
              </a:spcAft>
              <a:buClr>
                <a:schemeClr val="tx2"/>
              </a:buClr>
              <a:buSzPct val="80000"/>
            </a:pPr>
            <a:r>
              <a:rPr lang="en-US" sz="1800" dirty="0">
                <a:latin typeface="Lato" panose="020F0502020204030203" pitchFamily="34" charset="0"/>
              </a:rPr>
              <a:t>Habitat for Humanity</a:t>
            </a:r>
          </a:p>
          <a:p>
            <a:pPr marL="852678" lvl="2" indent="0">
              <a:spcBef>
                <a:spcPts val="0"/>
              </a:spcBef>
              <a:spcAft>
                <a:spcPts val="1200"/>
              </a:spcAft>
              <a:buClr>
                <a:schemeClr val="tx2"/>
              </a:buClr>
              <a:buSzPct val="80000"/>
              <a:buNone/>
            </a:pPr>
            <a:endParaRPr lang="en-US" sz="1200" dirty="0">
              <a:latin typeface="Lato" panose="020F0502020204030203" pitchFamily="34" charset="0"/>
            </a:endParaRPr>
          </a:p>
          <a:p>
            <a:pPr marL="0" indent="0">
              <a:buNone/>
            </a:pPr>
            <a:endParaRPr lang="en-US" dirty="0"/>
          </a:p>
        </p:txBody>
      </p:sp>
      <p:pic>
        <p:nvPicPr>
          <p:cNvPr id="5" name="Picture 4">
            <a:extLst>
              <a:ext uri="{FF2B5EF4-FFF2-40B4-BE49-F238E27FC236}">
                <a16:creationId xmlns:a16="http://schemas.microsoft.com/office/drawing/2014/main" id="{9D8CFA49-1FC8-D64B-9BA2-6F229E9C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32" y="619433"/>
            <a:ext cx="618168" cy="935972"/>
          </a:xfrm>
          <a:prstGeom prst="rect">
            <a:avLst/>
          </a:prstGeom>
        </p:spPr>
      </p:pic>
      <p:sp>
        <p:nvSpPr>
          <p:cNvPr id="8" name="TextBox 7">
            <a:extLst>
              <a:ext uri="{FF2B5EF4-FFF2-40B4-BE49-F238E27FC236}">
                <a16:creationId xmlns:a16="http://schemas.microsoft.com/office/drawing/2014/main" id="{4281C488-9880-F74E-B1E7-0D2A221ACD81}"/>
              </a:ext>
            </a:extLst>
          </p:cNvPr>
          <p:cNvSpPr txBox="1"/>
          <p:nvPr/>
        </p:nvSpPr>
        <p:spPr>
          <a:xfrm>
            <a:off x="9320980" y="0"/>
            <a:ext cx="2871020" cy="307777"/>
          </a:xfrm>
          <a:prstGeom prst="rect">
            <a:avLst/>
          </a:prstGeom>
          <a:noFill/>
        </p:spPr>
        <p:txBody>
          <a:bodyPr wrap="square" rtlCol="0">
            <a:spAutoFit/>
          </a:bodyPr>
          <a:lstStyle/>
          <a:p>
            <a:r>
              <a:rPr lang="en-US" sz="1400" dirty="0" err="1">
                <a:latin typeface="Lato" panose="020F0502020204030203" pitchFamily="34" charset="77"/>
                <a:ea typeface="ＭＳ Ｐゴシック"/>
                <a:cs typeface="Calibri" panose="020F0502020204030204" pitchFamily="34" charset="0"/>
              </a:rPr>
              <a:t>cfli.wisc.edu</a:t>
            </a:r>
            <a:r>
              <a:rPr lang="en-US" sz="1400" dirty="0">
                <a:latin typeface="Lato" panose="020F0502020204030203" pitchFamily="34" charset="77"/>
                <a:ea typeface="ＭＳ Ｐゴシック"/>
                <a:cs typeface="Calibri" panose="020F0502020204030204" pitchFamily="34" charset="0"/>
              </a:rPr>
              <a:t>/leadership-certificate</a:t>
            </a:r>
          </a:p>
        </p:txBody>
      </p:sp>
    </p:spTree>
    <p:extLst>
      <p:ext uri="{BB962C8B-B14F-4D97-AF65-F5344CB8AC3E}">
        <p14:creationId xmlns:p14="http://schemas.microsoft.com/office/powerpoint/2010/main" val="1172969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2509</TotalTime>
  <Words>1955</Words>
  <Application>Microsoft Office PowerPoint</Application>
  <PresentationFormat>Widescreen</PresentationFormat>
  <Paragraphs>225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Lato</vt:lpstr>
      <vt:lpstr>Office Theme</vt:lpstr>
      <vt:lpstr>Introduction to the UW-Madison Leadership Certificate Program</vt:lpstr>
      <vt:lpstr>Agenda</vt:lpstr>
      <vt:lpstr>Context &amp; History</vt:lpstr>
      <vt:lpstr>Overview</vt:lpstr>
      <vt:lpstr>Benefits</vt:lpstr>
      <vt:lpstr>Learning Outcomes</vt:lpstr>
      <vt:lpstr>Involvement Requirements</vt:lpstr>
      <vt:lpstr>Organizational/Group Leadership</vt:lpstr>
      <vt:lpstr>Civic Engagement</vt:lpstr>
      <vt:lpstr>Trainings and Workshops</vt:lpstr>
      <vt:lpstr>Educational Requirements</vt:lpstr>
      <vt:lpstr>UW-Madison Leadership Certificate</vt:lpstr>
      <vt:lpstr>Getting Started</vt:lpstr>
      <vt:lpstr>Resources</vt:lpstr>
      <vt:lpstr>QUESTIONS?</vt:lpstr>
    </vt:vector>
  </TitlesOfParts>
  <Company>UW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at UW</dc:title>
  <dc:creator>larry.jolon@wisc.edu</dc:creator>
  <cp:lastModifiedBy>Larry Jolon</cp:lastModifiedBy>
  <cp:revision>230</cp:revision>
  <cp:lastPrinted>2019-07-08T16:34:52Z</cp:lastPrinted>
  <dcterms:created xsi:type="dcterms:W3CDTF">2019-05-13T16:43:41Z</dcterms:created>
  <dcterms:modified xsi:type="dcterms:W3CDTF">2020-02-25T18:24:42Z</dcterms:modified>
</cp:coreProperties>
</file>