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handoutMasterIdLst>
    <p:handoutMasterId r:id="rId20"/>
  </p:handoutMasterIdLst>
  <p:sldIdLst>
    <p:sldId id="256" r:id="rId2"/>
    <p:sldId id="307" r:id="rId3"/>
    <p:sldId id="308" r:id="rId4"/>
    <p:sldId id="309" r:id="rId5"/>
    <p:sldId id="322" r:id="rId6"/>
    <p:sldId id="323" r:id="rId7"/>
    <p:sldId id="324" r:id="rId8"/>
    <p:sldId id="325" r:id="rId9"/>
    <p:sldId id="326" r:id="rId10"/>
    <p:sldId id="327" r:id="rId11"/>
    <p:sldId id="328" r:id="rId12"/>
    <p:sldId id="329" r:id="rId13"/>
    <p:sldId id="330" r:id="rId14"/>
    <p:sldId id="332" r:id="rId15"/>
    <p:sldId id="333" r:id="rId16"/>
    <p:sldId id="334" r:id="rId17"/>
    <p:sldId id="30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941" autoAdjust="0"/>
    <p:restoredTop sz="70623" autoAdjust="0"/>
  </p:normalViewPr>
  <p:slideViewPr>
    <p:cSldViewPr snapToGrid="0" snapToObjects="1">
      <p:cViewPr varScale="1">
        <p:scale>
          <a:sx n="80" d="100"/>
          <a:sy n="80" d="100"/>
        </p:scale>
        <p:origin x="21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r>
              <a:rPr lang="en-US" dirty="0"/>
              <a:t>Need vs. Proficiency of Career Readiness Competencies</a:t>
            </a:r>
          </a:p>
        </c:rich>
      </c:tx>
      <c:overlay val="0"/>
      <c:spPr>
        <a:noFill/>
        <a:ln>
          <a:noFill/>
        </a:ln>
        <a:effectLst/>
      </c:spPr>
      <c:txPr>
        <a:bodyPr rot="0" spcFirstLastPara="1" vertOverflow="ellipsis" vert="horz" wrap="square" anchor="ctr" anchorCtr="1"/>
        <a:lstStyle/>
        <a:p>
          <a:pPr>
            <a:defRPr b="0"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manualLayout>
          <c:layoutTarget val="inner"/>
          <c:xMode val="edge"/>
          <c:yMode val="edge"/>
          <c:x val="3.9557324356194606E-2"/>
          <c:y val="0.13435982219721843"/>
          <c:w val="0.94715765148921605"/>
          <c:h val="0.71045388797652587"/>
        </c:manualLayout>
      </c:layout>
      <c:barChart>
        <c:barDir val="col"/>
        <c:grouping val="clustered"/>
        <c:varyColors val="0"/>
        <c:ser>
          <c:idx val="0"/>
          <c:order val="0"/>
          <c:tx>
            <c:strRef>
              <c:f>Sheet1!$B$1</c:f>
              <c:strCache>
                <c:ptCount val="1"/>
                <c:pt idx="0">
                  <c:v>Competency Proficiency</c:v>
                </c:pt>
              </c:strCache>
            </c:strRef>
          </c:tx>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Pt>
            <c:idx val="0"/>
            <c:invertIfNegative val="0"/>
            <c:bubble3D val="0"/>
            <c:spPr>
              <a:solidFill>
                <a:srgbClr val="FF0000"/>
              </a:solidFill>
              <a:ln>
                <a:noFill/>
              </a:ln>
              <a:effectLst>
                <a:outerShdw blurRad="76200" dir="18900000" sy="23000" kx="-1200000" algn="bl" rotWithShape="0">
                  <a:prstClr val="black">
                    <a:alpha val="20000"/>
                  </a:prstClr>
                </a:outerShdw>
              </a:effectLst>
            </c:spPr>
            <c:extLst>
              <c:ext xmlns:c16="http://schemas.microsoft.com/office/drawing/2014/chart" uri="{C3380CC4-5D6E-409C-BE32-E72D297353CC}">
                <c16:uniqueId val="{00000003-4DC6-4537-93F3-AFDC01D33A60}"/>
              </c:ext>
            </c:extLst>
          </c:dPt>
          <c:dLbls>
            <c:spPr>
              <a:noFill/>
              <a:ln>
                <a:noFill/>
              </a:ln>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Sheet1!$A$2:$A$6</c:f>
              <c:strCache>
                <c:ptCount val="5"/>
                <c:pt idx="0">
                  <c:v>Leadership</c:v>
                </c:pt>
                <c:pt idx="1">
                  <c:v>Professionalism/Work Ethic</c:v>
                </c:pt>
                <c:pt idx="2">
                  <c:v>Oral/Written Communications</c:v>
                </c:pt>
                <c:pt idx="3">
                  <c:v>Critical Thinking/Problem Solving</c:v>
                </c:pt>
                <c:pt idx="4">
                  <c:v>Teamwork/Collaboration</c:v>
                </c:pt>
              </c:strCache>
            </c:strRef>
          </c:cat>
          <c:val>
            <c:numRef>
              <c:f>Sheet1!$B$2:$B$6</c:f>
              <c:numCache>
                <c:formatCode>0.00%</c:formatCode>
                <c:ptCount val="5"/>
                <c:pt idx="0">
                  <c:v>0.30399999999999999</c:v>
                </c:pt>
                <c:pt idx="1">
                  <c:v>0.46500000000000002</c:v>
                </c:pt>
                <c:pt idx="2">
                  <c:v>0.49</c:v>
                </c:pt>
                <c:pt idx="3">
                  <c:v>0.60399999999999998</c:v>
                </c:pt>
                <c:pt idx="4" formatCode="0%">
                  <c:v>0.85099999999999998</c:v>
                </c:pt>
              </c:numCache>
            </c:numRef>
          </c:val>
          <c:extLst>
            <c:ext xmlns:c16="http://schemas.microsoft.com/office/drawing/2014/chart" uri="{C3380CC4-5D6E-409C-BE32-E72D297353CC}">
              <c16:uniqueId val="{00000000-4DC6-4537-93F3-AFDC01D33A60}"/>
            </c:ext>
          </c:extLst>
        </c:ser>
        <c:dLbls>
          <c:dLblPos val="inEnd"/>
          <c:showLegendKey val="0"/>
          <c:showVal val="1"/>
          <c:showCatName val="0"/>
          <c:showSerName val="0"/>
          <c:showPercent val="0"/>
          <c:showBubbleSize val="0"/>
        </c:dLbls>
        <c:gapWidth val="41"/>
        <c:axId val="551641279"/>
        <c:axId val="563792959"/>
      </c:barChart>
      <c:catAx>
        <c:axId val="551641279"/>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effectLst/>
                <a:latin typeface="+mn-lt"/>
                <a:ea typeface="+mn-ea"/>
                <a:cs typeface="+mn-cs"/>
              </a:defRPr>
            </a:pPr>
            <a:endParaRPr lang="en-US"/>
          </a:p>
        </c:txPr>
        <c:crossAx val="563792959"/>
        <c:crosses val="autoZero"/>
        <c:auto val="1"/>
        <c:lblAlgn val="ctr"/>
        <c:lblOffset val="100"/>
        <c:noMultiLvlLbl val="0"/>
      </c:catAx>
      <c:valAx>
        <c:axId val="563792959"/>
        <c:scaling>
          <c:orientation val="minMax"/>
        </c:scaling>
        <c:delete val="1"/>
        <c:axPos val="l"/>
        <c:numFmt formatCode="0.00%" sourceLinked="1"/>
        <c:majorTickMark val="none"/>
        <c:minorTickMark val="none"/>
        <c:tickLblPos val="nextTo"/>
        <c:crossAx val="55164127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330" kern="1200"/>
  </cs:chartArea>
  <cs:dataLabel>
    <cs:lnRef idx="0"/>
    <cs:fillRef idx="0"/>
    <cs:effectRef idx="0"/>
    <cs:fontRef idx="minor">
      <a:schemeClr val="lt1"/>
    </cs:fontRef>
    <cs:spPr/>
    <cs:defRPr sz="133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33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27" tIns="45713" rIns="91427" bIns="45713" rtlCol="0"/>
          <a:lstStyle>
            <a:lvl1pPr algn="l">
              <a:defRPr sz="1200"/>
            </a:lvl1pPr>
          </a:lstStyle>
          <a:p>
            <a:endParaRPr lang="en-US"/>
          </a:p>
        </p:txBody>
      </p:sp>
      <p:sp>
        <p:nvSpPr>
          <p:cNvPr id="3" name="Date Placeholder 2"/>
          <p:cNvSpPr>
            <a:spLocks noGrp="1"/>
          </p:cNvSpPr>
          <p:nvPr>
            <p:ph type="dt" sz="quarter" idx="1"/>
          </p:nvPr>
        </p:nvSpPr>
        <p:spPr>
          <a:xfrm>
            <a:off x="3970339" y="1"/>
            <a:ext cx="3038475" cy="466725"/>
          </a:xfrm>
          <a:prstGeom prst="rect">
            <a:avLst/>
          </a:prstGeom>
        </p:spPr>
        <p:txBody>
          <a:bodyPr vert="horz" lIns="91427" tIns="45713" rIns="91427" bIns="45713" rtlCol="0"/>
          <a:lstStyle>
            <a:lvl1pPr algn="r">
              <a:defRPr sz="1200"/>
            </a:lvl1pPr>
          </a:lstStyle>
          <a:p>
            <a:fld id="{2293231E-836C-4024-BAF1-2A4B8BBA0B5F}" type="datetimeFigureOut">
              <a:rPr lang="en-US" smtClean="0"/>
              <a:t>2/26/2020</a:t>
            </a:fld>
            <a:endParaRPr lang="en-US"/>
          </a:p>
        </p:txBody>
      </p:sp>
      <p:sp>
        <p:nvSpPr>
          <p:cNvPr id="4" name="Footer Placeholder 3"/>
          <p:cNvSpPr>
            <a:spLocks noGrp="1"/>
          </p:cNvSpPr>
          <p:nvPr>
            <p:ph type="ftr" sz="quarter" idx="2"/>
          </p:nvPr>
        </p:nvSpPr>
        <p:spPr>
          <a:xfrm>
            <a:off x="1" y="8829676"/>
            <a:ext cx="3038475" cy="466725"/>
          </a:xfrm>
          <a:prstGeom prst="rect">
            <a:avLst/>
          </a:prstGeom>
        </p:spPr>
        <p:txBody>
          <a:bodyPr vert="horz" lIns="91427" tIns="45713" rIns="91427" bIns="45713"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829676"/>
            <a:ext cx="3038475" cy="466725"/>
          </a:xfrm>
          <a:prstGeom prst="rect">
            <a:avLst/>
          </a:prstGeom>
        </p:spPr>
        <p:txBody>
          <a:bodyPr vert="horz" lIns="91427" tIns="45713" rIns="91427" bIns="45713" rtlCol="0" anchor="b"/>
          <a:lstStyle>
            <a:lvl1pPr algn="r">
              <a:defRPr sz="1200"/>
            </a:lvl1pPr>
          </a:lstStyle>
          <a:p>
            <a:fld id="{47A2F67B-B6AC-4BF2-A19C-D61A18ABC7E1}" type="slidenum">
              <a:rPr lang="en-US" smtClean="0"/>
              <a:t>‹#›</a:t>
            </a:fld>
            <a:endParaRPr lang="en-US"/>
          </a:p>
        </p:txBody>
      </p:sp>
    </p:spTree>
    <p:extLst>
      <p:ext uri="{BB962C8B-B14F-4D97-AF65-F5344CB8AC3E}">
        <p14:creationId xmlns:p14="http://schemas.microsoft.com/office/powerpoint/2010/main" val="2748342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a:p>
        </p:txBody>
      </p:sp>
      <p:sp>
        <p:nvSpPr>
          <p:cNvPr id="3" name="Date Placeholder 2"/>
          <p:cNvSpPr>
            <a:spLocks noGrp="1"/>
          </p:cNvSpPr>
          <p:nvPr>
            <p:ph type="dt" idx="1"/>
          </p:nvPr>
        </p:nvSpPr>
        <p:spPr>
          <a:xfrm>
            <a:off x="3970938" y="1"/>
            <a:ext cx="3037840" cy="466434"/>
          </a:xfrm>
          <a:prstGeom prst="rect">
            <a:avLst/>
          </a:prstGeom>
        </p:spPr>
        <p:txBody>
          <a:bodyPr vert="horz" lIns="93164" tIns="46582" rIns="93164" bIns="46582" rtlCol="0"/>
          <a:lstStyle>
            <a:lvl1pPr algn="r">
              <a:defRPr sz="1200"/>
            </a:lvl1pPr>
          </a:lstStyle>
          <a:p>
            <a:fld id="{F3B439CC-184C-462A-829A-85D759F2698C}" type="datetimeFigureOut">
              <a:rPr lang="en-US" smtClean="0"/>
              <a:t>2/26/2020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4" tIns="46582" rIns="93164" bIns="46582"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4" tIns="46582" rIns="93164" bIns="4658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6433"/>
          </a:xfrm>
          <a:prstGeom prst="rect">
            <a:avLst/>
          </a:prstGeom>
        </p:spPr>
        <p:txBody>
          <a:bodyPr vert="horz" lIns="93164" tIns="46582" rIns="93164" bIns="46582" rtlCol="0" anchor="b"/>
          <a:lstStyle>
            <a:lvl1pPr algn="r">
              <a:defRPr sz="1200"/>
            </a:lvl1pPr>
          </a:lstStyle>
          <a:p>
            <a:fld id="{9028A56E-4861-44D8-89A0-23468C3ADF3E}" type="slidenum">
              <a:rPr lang="en-US" smtClean="0"/>
              <a:t>‹#›</a:t>
            </a:fld>
            <a:endParaRPr lang="en-US"/>
          </a:p>
        </p:txBody>
      </p:sp>
    </p:spTree>
    <p:extLst>
      <p:ext uri="{BB962C8B-B14F-4D97-AF65-F5344CB8AC3E}">
        <p14:creationId xmlns:p14="http://schemas.microsoft.com/office/powerpoint/2010/main" val="3098023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onlinelibrary-wiley-com.ezproxy.library.wisc.edu/doi/pdf/10.1002/yd.20123"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leadership.wisc.edu/leadership-framework/framework-in-action/"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leadership.wisc.edu/leadership-framework/framework-in-action/" TargetMode="External"/><Relationship Id="rId2" Type="http://schemas.openxmlformats.org/officeDocument/2006/relationships/slide" Target="../slides/slide13.xml"/><Relationship Id="rId1" Type="http://schemas.openxmlformats.org/officeDocument/2006/relationships/notesMaster" Target="../notesMasters/notesMaster1.xml"/><Relationship Id="rId4" Type="http://schemas.openxmlformats.org/officeDocument/2006/relationships/hyperlink" Target="https://students.wisc.edu/leadership/wp-content/uploads/sites/5/2016/10/CLIFrameworkPoster14x20v16.1Outcomes-1.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aacu.org/sites/default/files/files/LEAP/2018EmployerResearchReport.pdf"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8A56E-4861-44D8-89A0-23468C3ADF3E}" type="slidenum">
              <a:rPr lang="en-US" smtClean="0"/>
              <a:t>1</a:t>
            </a:fld>
            <a:endParaRPr lang="en-US"/>
          </a:p>
        </p:txBody>
      </p:sp>
    </p:spTree>
    <p:extLst>
      <p:ext uri="{BB962C8B-B14F-4D97-AF65-F5344CB8AC3E}">
        <p14:creationId xmlns:p14="http://schemas.microsoft.com/office/powerpoint/2010/main" val="17263888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https://onlinelibrary-wiley-com.ezproxy.library.wisc.edu/doi/pdf/10.1002/yd.20123</a:t>
            </a:r>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11</a:t>
            </a:fld>
            <a:endParaRPr lang="en-US"/>
          </a:p>
        </p:txBody>
      </p:sp>
    </p:spTree>
    <p:extLst>
      <p:ext uri="{BB962C8B-B14F-4D97-AF65-F5344CB8AC3E}">
        <p14:creationId xmlns:p14="http://schemas.microsoft.com/office/powerpoint/2010/main" val="2221965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https://leadership.wisc.edu/leadership-framework/framework-in-action/</a:t>
            </a:r>
            <a:endParaRPr lang="en-US" dirty="0"/>
          </a:p>
          <a:p>
            <a:endParaRPr lang="en-US" dirty="0"/>
          </a:p>
          <a:p>
            <a:r>
              <a:rPr lang="en-US" dirty="0"/>
              <a:t>All-Campus Leadership Conference</a:t>
            </a:r>
          </a:p>
          <a:p>
            <a:r>
              <a:rPr lang="en-US" sz="1200" b="0" i="0" kern="1200" dirty="0">
                <a:solidFill>
                  <a:schemeClr val="tx1"/>
                </a:solidFill>
                <a:effectLst/>
                <a:latin typeface="+mn-lt"/>
                <a:ea typeface="+mn-ea"/>
                <a:cs typeface="+mn-cs"/>
              </a:rPr>
              <a:t>Each of the conference’s 25 breakout sessions was required to meet one or more values or competencies of the UW-Madison Leadership Framework. The framework helped students focus on learning more about their leadership needs and interests.</a:t>
            </a:r>
          </a:p>
          <a:p>
            <a:endParaRPr lang="en-US" dirty="0"/>
          </a:p>
          <a:p>
            <a:r>
              <a:rPr lang="en-US" dirty="0"/>
              <a:t>Badger Volunteers</a:t>
            </a:r>
          </a:p>
          <a:p>
            <a:r>
              <a:rPr lang="en-US" sz="1200" b="0" i="0" kern="1200" dirty="0">
                <a:solidFill>
                  <a:schemeClr val="tx1"/>
                </a:solidFill>
                <a:effectLst/>
                <a:latin typeface="+mn-lt"/>
                <a:ea typeface="+mn-ea"/>
                <a:cs typeface="+mn-cs"/>
              </a:rPr>
              <a:t>This training is centered around the leadership framework, preparing students to make ethical, impactful, inclusive decisions while they work in their partner communities and as they stay civically engaged beyond their time as a Badger Volunteer.</a:t>
            </a:r>
            <a:endParaRPr lang="en-US" dirty="0"/>
          </a:p>
          <a:p>
            <a:endParaRPr lang="en-US" dirty="0"/>
          </a:p>
          <a:p>
            <a:r>
              <a:rPr lang="en-US" dirty="0"/>
              <a:t>Willis L. Jones Leadership Center</a:t>
            </a:r>
          </a:p>
          <a:p>
            <a:r>
              <a:rPr lang="en-US" sz="1200" b="0" i="0" kern="1200" dirty="0">
                <a:solidFill>
                  <a:schemeClr val="tx1"/>
                </a:solidFill>
                <a:effectLst/>
                <a:latin typeface="+mn-lt"/>
                <a:ea typeface="+mn-ea"/>
                <a:cs typeface="+mn-cs"/>
              </a:rPr>
              <a:t>The Willis L. Jones Leadership Center is a part of the Wisconsin Union. The goal of the JLC is to inspire and prepare students to work in partnership with others to positively transform themselves, their peers and their communities.</a:t>
            </a:r>
            <a:endParaRPr lang="en-US" dirty="0"/>
          </a:p>
          <a:p>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12</a:t>
            </a:fld>
            <a:endParaRPr lang="en-US"/>
          </a:p>
        </p:txBody>
      </p:sp>
    </p:spTree>
    <p:extLst>
      <p:ext uri="{BB962C8B-B14F-4D97-AF65-F5344CB8AC3E}">
        <p14:creationId xmlns:p14="http://schemas.microsoft.com/office/powerpoint/2010/main" val="39403559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https://leadership.wisc.edu/leadership-framework/framework-in-action/</a:t>
            </a:r>
            <a:endParaRPr lang="en-US" dirty="0"/>
          </a:p>
          <a:p>
            <a:endParaRPr lang="en-US" dirty="0"/>
          </a:p>
          <a:p>
            <a:r>
              <a:rPr lang="en-US" dirty="0" err="1"/>
              <a:t>DoIT’s</a:t>
            </a:r>
            <a:r>
              <a:rPr lang="en-US" dirty="0"/>
              <a:t> Digital Publishing and Printing Services</a:t>
            </a:r>
          </a:p>
          <a:p>
            <a:r>
              <a:rPr lang="en-US" sz="1200" b="0" i="0" kern="1200" dirty="0">
                <a:solidFill>
                  <a:schemeClr val="tx1"/>
                </a:solidFill>
                <a:effectLst/>
                <a:latin typeface="+mn-lt"/>
                <a:ea typeface="+mn-ea"/>
                <a:cs typeface="+mn-cs"/>
              </a:rPr>
              <a:t>Employees of </a:t>
            </a:r>
            <a:r>
              <a:rPr lang="en-US" sz="1200" b="0" i="0" kern="1200" dirty="0" err="1">
                <a:solidFill>
                  <a:schemeClr val="tx1"/>
                </a:solidFill>
                <a:effectLst/>
                <a:latin typeface="+mn-lt"/>
                <a:ea typeface="+mn-ea"/>
                <a:cs typeface="+mn-cs"/>
              </a:rPr>
              <a:t>DoIT’s</a:t>
            </a:r>
            <a:r>
              <a:rPr lang="en-US" sz="1200" b="0" i="0" kern="1200" dirty="0">
                <a:solidFill>
                  <a:schemeClr val="tx1"/>
                </a:solidFill>
                <a:effectLst/>
                <a:latin typeface="+mn-lt"/>
                <a:ea typeface="+mn-ea"/>
                <a:cs typeface="+mn-cs"/>
              </a:rPr>
              <a:t> Digital Publishing and Printing Services office leans on the framework’s Values and Competencies to develop stretch and growth goals for themselves with management guidance. These intentional conversations have resulted in increased employee connections and commitment to their work.</a:t>
            </a:r>
            <a:endParaRPr lang="en-US" dirty="0"/>
          </a:p>
          <a:p>
            <a:endParaRPr lang="en-US" dirty="0"/>
          </a:p>
          <a:p>
            <a:r>
              <a:rPr lang="en-US" dirty="0"/>
              <a:t>Fully Prepared to Lead</a:t>
            </a:r>
          </a:p>
          <a:p>
            <a:r>
              <a:rPr lang="en-US" sz="1200" b="0" i="0" kern="1200" dirty="0">
                <a:solidFill>
                  <a:schemeClr val="tx1"/>
                </a:solidFill>
                <a:effectLst/>
                <a:latin typeface="+mn-lt"/>
                <a:ea typeface="+mn-ea"/>
                <a:cs typeface="+mn-cs"/>
              </a:rPr>
              <a:t>Fully Prepared to Lead (FP2L) is a competency-based professional development program for UW-Madison employees.  FP2L is integrated with the </a:t>
            </a:r>
            <a:r>
              <a:rPr lang="en-US" sz="1200" b="0" i="0" u="sng" kern="1200" dirty="0">
                <a:solidFill>
                  <a:schemeClr val="tx1"/>
                </a:solidFill>
                <a:effectLst/>
                <a:latin typeface="+mn-lt"/>
                <a:ea typeface="+mn-ea"/>
                <a:cs typeface="+mn-cs"/>
                <a:hlinkClick r:id="rId4"/>
              </a:rPr>
              <a:t>Leadership @ UW Framework</a:t>
            </a:r>
            <a:r>
              <a:rPr lang="en-US" sz="1200" b="0" i="0" kern="1200" dirty="0">
                <a:solidFill>
                  <a:schemeClr val="tx1"/>
                </a:solidFill>
                <a:effectLst/>
                <a:latin typeface="+mn-lt"/>
                <a:ea typeface="+mn-ea"/>
                <a:cs typeface="+mn-cs"/>
              </a:rPr>
              <a:t> to maintain a consistent, common leadership language across campus.</a:t>
            </a:r>
            <a:endParaRPr lang="en-US" dirty="0"/>
          </a:p>
          <a:p>
            <a:endParaRPr lang="en-US" dirty="0"/>
          </a:p>
          <a:p>
            <a:r>
              <a:rPr lang="en-US" dirty="0"/>
              <a:t>Wisconsin Area Health Education Center – Community Health Internship Program</a:t>
            </a:r>
          </a:p>
          <a:p>
            <a:r>
              <a:rPr lang="en-US" sz="1200" b="0" i="0" kern="1200" dirty="0">
                <a:solidFill>
                  <a:schemeClr val="tx1"/>
                </a:solidFill>
                <a:effectLst/>
                <a:latin typeface="+mn-lt"/>
                <a:ea typeface="+mn-ea"/>
                <a:cs typeface="+mn-cs"/>
              </a:rPr>
              <a:t>In 2015, 25 mentors were trained in using the CLI Leadership Competency Assessment to guide 50 interns in leadership development over the 8 week summer program.</a:t>
            </a:r>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13</a:t>
            </a:fld>
            <a:endParaRPr lang="en-US"/>
          </a:p>
        </p:txBody>
      </p:sp>
    </p:spTree>
    <p:extLst>
      <p:ext uri="{BB962C8B-B14F-4D97-AF65-F5344CB8AC3E}">
        <p14:creationId xmlns:p14="http://schemas.microsoft.com/office/powerpoint/2010/main" val="3288039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14</a:t>
            </a:fld>
            <a:endParaRPr lang="en-US"/>
          </a:p>
        </p:txBody>
      </p:sp>
    </p:spTree>
    <p:extLst>
      <p:ext uri="{BB962C8B-B14F-4D97-AF65-F5344CB8AC3E}">
        <p14:creationId xmlns:p14="http://schemas.microsoft.com/office/powerpoint/2010/main" val="3674148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10:30 AM</a:t>
            </a:r>
          </a:p>
        </p:txBody>
      </p:sp>
      <p:sp>
        <p:nvSpPr>
          <p:cNvPr id="4" name="Slide Number Placeholder 3"/>
          <p:cNvSpPr>
            <a:spLocks noGrp="1"/>
          </p:cNvSpPr>
          <p:nvPr>
            <p:ph type="sldNum" sz="quarter" idx="5"/>
          </p:nvPr>
        </p:nvSpPr>
        <p:spPr/>
        <p:txBody>
          <a:bodyPr/>
          <a:lstStyle/>
          <a:p>
            <a:fld id="{9028A56E-4861-44D8-89A0-23468C3ADF3E}" type="slidenum">
              <a:rPr lang="en-US" smtClean="0"/>
              <a:t>15</a:t>
            </a:fld>
            <a:endParaRPr lang="en-US"/>
          </a:p>
        </p:txBody>
      </p:sp>
    </p:spTree>
    <p:extLst>
      <p:ext uri="{BB962C8B-B14F-4D97-AF65-F5344CB8AC3E}">
        <p14:creationId xmlns:p14="http://schemas.microsoft.com/office/powerpoint/2010/main" val="2474845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28A56E-4861-44D8-89A0-23468C3ADF3E}" type="slidenum">
              <a:rPr lang="en-US" smtClean="0"/>
              <a:t>17</a:t>
            </a:fld>
            <a:endParaRPr lang="en-US"/>
          </a:p>
        </p:txBody>
      </p:sp>
    </p:spTree>
    <p:extLst>
      <p:ext uri="{BB962C8B-B14F-4D97-AF65-F5344CB8AC3E}">
        <p14:creationId xmlns:p14="http://schemas.microsoft.com/office/powerpoint/2010/main" val="2481941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Ice Breaker - 6 Degrees of Separation</a:t>
            </a:r>
          </a:p>
          <a:p>
            <a:endParaRPr lang="en-US" dirty="0"/>
          </a:p>
          <a:p>
            <a:r>
              <a:rPr lang="en-US" dirty="0"/>
              <a:t>Find a partner and say the following:</a:t>
            </a:r>
          </a:p>
          <a:p>
            <a:pPr marL="171450" indent="-171450">
              <a:buFont typeface="Arial" panose="020B0604020202020204" pitchFamily="34" charset="0"/>
              <a:buChar char="•"/>
            </a:pPr>
            <a:r>
              <a:rPr lang="en-US" dirty="0"/>
              <a:t>Name</a:t>
            </a:r>
          </a:p>
          <a:p>
            <a:pPr marL="171450" indent="-171450">
              <a:buFont typeface="Arial" panose="020B0604020202020204" pitchFamily="34" charset="0"/>
              <a:buChar char="•"/>
            </a:pPr>
            <a:r>
              <a:rPr lang="en-US" dirty="0"/>
              <a:t>Pronouns (if you want to share)</a:t>
            </a:r>
          </a:p>
          <a:p>
            <a:pPr marL="171450" indent="-171450">
              <a:buFont typeface="Arial" panose="020B0604020202020204" pitchFamily="34" charset="0"/>
              <a:buChar char="•"/>
            </a:pPr>
            <a:r>
              <a:rPr lang="en-US" dirty="0"/>
              <a:t>Something you are passionate about </a:t>
            </a:r>
            <a:r>
              <a:rPr lang="en-US" b="1" dirty="0"/>
              <a:t>OR </a:t>
            </a:r>
            <a:r>
              <a:rPr lang="en-US" b="0" dirty="0"/>
              <a:t>makes you happy.</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Find a new partner, and state their name and what they shared. You will chain these responses and keep saying all of the names and ideas you shared.</a:t>
            </a:r>
          </a:p>
          <a:p>
            <a:pPr marL="0" indent="0">
              <a:buFont typeface="Arial" panose="020B0604020202020204" pitchFamily="34" charset="0"/>
              <a:buNone/>
            </a:pPr>
            <a:endParaRPr lang="en-US" b="0" dirty="0"/>
          </a:p>
          <a:p>
            <a:pPr marL="0" indent="0">
              <a:buFont typeface="Arial" panose="020B0604020202020204" pitchFamily="34" charset="0"/>
              <a:buNone/>
            </a:pPr>
            <a:r>
              <a:rPr lang="en-US" b="0" dirty="0"/>
              <a:t>Get in a circle and we will see who remembers the most.</a:t>
            </a:r>
          </a:p>
          <a:p>
            <a:pPr marL="0" indent="0">
              <a:buFont typeface="Arial" panose="020B0604020202020204" pitchFamily="34" charset="0"/>
              <a:buNone/>
            </a:pPr>
            <a:endParaRPr lang="en-US" b="0" dirty="0"/>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2</a:t>
            </a:fld>
            <a:endParaRPr lang="en-US"/>
          </a:p>
        </p:txBody>
      </p:sp>
    </p:spTree>
    <p:extLst>
      <p:ext uri="{BB962C8B-B14F-4D97-AF65-F5344CB8AC3E}">
        <p14:creationId xmlns:p14="http://schemas.microsoft.com/office/powerpoint/2010/main" val="816774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10:30 AM</a:t>
            </a:r>
          </a:p>
        </p:txBody>
      </p:sp>
      <p:sp>
        <p:nvSpPr>
          <p:cNvPr id="4" name="Slide Number Placeholder 3"/>
          <p:cNvSpPr>
            <a:spLocks noGrp="1"/>
          </p:cNvSpPr>
          <p:nvPr>
            <p:ph type="sldNum" sz="quarter" idx="5"/>
          </p:nvPr>
        </p:nvSpPr>
        <p:spPr/>
        <p:txBody>
          <a:bodyPr/>
          <a:lstStyle/>
          <a:p>
            <a:fld id="{9028A56E-4861-44D8-89A0-23468C3ADF3E}" type="slidenum">
              <a:rPr lang="en-US" smtClean="0"/>
              <a:t>3</a:t>
            </a:fld>
            <a:endParaRPr lang="en-US"/>
          </a:p>
        </p:txBody>
      </p:sp>
    </p:spTree>
    <p:extLst>
      <p:ext uri="{BB962C8B-B14F-4D97-AF65-F5344CB8AC3E}">
        <p14:creationId xmlns:p14="http://schemas.microsoft.com/office/powerpoint/2010/main" val="396436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NACE Job Outlook 2020</a:t>
            </a:r>
          </a:p>
        </p:txBody>
      </p:sp>
      <p:sp>
        <p:nvSpPr>
          <p:cNvPr id="4" name="Slide Number Placeholder 3"/>
          <p:cNvSpPr>
            <a:spLocks noGrp="1"/>
          </p:cNvSpPr>
          <p:nvPr>
            <p:ph type="sldNum" sz="quarter" idx="5"/>
          </p:nvPr>
        </p:nvSpPr>
        <p:spPr/>
        <p:txBody>
          <a:bodyPr/>
          <a:lstStyle/>
          <a:p>
            <a:fld id="{9028A56E-4861-44D8-89A0-23468C3ADF3E}" type="slidenum">
              <a:rPr lang="en-US" smtClean="0"/>
              <a:t>5</a:t>
            </a:fld>
            <a:endParaRPr lang="en-US"/>
          </a:p>
        </p:txBody>
      </p:sp>
    </p:spTree>
    <p:extLst>
      <p:ext uri="{BB962C8B-B14F-4D97-AF65-F5344CB8AC3E}">
        <p14:creationId xmlns:p14="http://schemas.microsoft.com/office/powerpoint/2010/main" val="3072796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NACE Job Outlook 2020</a:t>
            </a:r>
          </a:p>
          <a:p>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6</a:t>
            </a:fld>
            <a:endParaRPr lang="en-US"/>
          </a:p>
        </p:txBody>
      </p:sp>
    </p:spTree>
    <p:extLst>
      <p:ext uri="{BB962C8B-B14F-4D97-AF65-F5344CB8AC3E}">
        <p14:creationId xmlns:p14="http://schemas.microsoft.com/office/powerpoint/2010/main" val="1769350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 </a:t>
            </a:r>
            <a:r>
              <a:rPr lang="en-US" dirty="0">
                <a:hlinkClick r:id="rId3"/>
              </a:rPr>
              <a:t>https://www.aacu.org/sites/default/files/files/LEAP/2018EmployerResearchReport.pdf</a:t>
            </a:r>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7</a:t>
            </a:fld>
            <a:endParaRPr lang="en-US"/>
          </a:p>
        </p:txBody>
      </p:sp>
    </p:spTree>
    <p:extLst>
      <p:ext uri="{BB962C8B-B14F-4D97-AF65-F5344CB8AC3E}">
        <p14:creationId xmlns:p14="http://schemas.microsoft.com/office/powerpoint/2010/main" val="2922092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8</a:t>
            </a:fld>
            <a:endParaRPr lang="en-US"/>
          </a:p>
        </p:txBody>
      </p:sp>
    </p:spTree>
    <p:extLst>
      <p:ext uri="{BB962C8B-B14F-4D97-AF65-F5344CB8AC3E}">
        <p14:creationId xmlns:p14="http://schemas.microsoft.com/office/powerpoint/2010/main" val="4623970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9</a:t>
            </a:fld>
            <a:endParaRPr lang="en-US"/>
          </a:p>
        </p:txBody>
      </p:sp>
    </p:spTree>
    <p:extLst>
      <p:ext uri="{BB962C8B-B14F-4D97-AF65-F5344CB8AC3E}">
        <p14:creationId xmlns:p14="http://schemas.microsoft.com/office/powerpoint/2010/main" val="16072707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28A56E-4861-44D8-89A0-23468C3ADF3E}" type="slidenum">
              <a:rPr lang="en-US" smtClean="0"/>
              <a:t>10</a:t>
            </a:fld>
            <a:endParaRPr lang="en-US"/>
          </a:p>
        </p:txBody>
      </p:sp>
    </p:spTree>
    <p:extLst>
      <p:ext uri="{BB962C8B-B14F-4D97-AF65-F5344CB8AC3E}">
        <p14:creationId xmlns:p14="http://schemas.microsoft.com/office/powerpoint/2010/main" val="54739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741E-3255-4BE9-80A8-9B10CA334FE9}"/>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E7F66FC7-2034-4C7C-BDBF-97161EA914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7889FF-4657-4226-BF9E-C5CB9E0C7D0B}"/>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5" name="Footer Placeholder 4">
            <a:extLst>
              <a:ext uri="{FF2B5EF4-FFF2-40B4-BE49-F238E27FC236}">
                <a16:creationId xmlns:a16="http://schemas.microsoft.com/office/drawing/2014/main" id="{CBD8AD3A-6F19-4842-B587-9112724D09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E4D708-7BB1-4B94-82C1-E0D28BB1E605}"/>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9" name="Picture 8">
            <a:extLst>
              <a:ext uri="{FF2B5EF4-FFF2-40B4-BE49-F238E27FC236}">
                <a16:creationId xmlns:a16="http://schemas.microsoft.com/office/drawing/2014/main" id="{EC2BA08C-046A-4C9B-898F-E832FC4B340B}"/>
              </a:ext>
            </a:extLst>
          </p:cNvPr>
          <p:cNvPicPr/>
          <p:nvPr userDrawn="1"/>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03077" y="-831079"/>
            <a:ext cx="4572000" cy="4572000"/>
          </a:xfrm>
          <a:prstGeom prst="rect">
            <a:avLst/>
          </a:prstGeom>
          <a:noFill/>
          <a:ln>
            <a:noFill/>
          </a:ln>
        </p:spPr>
      </p:pic>
    </p:spTree>
    <p:extLst>
      <p:ext uri="{BB962C8B-B14F-4D97-AF65-F5344CB8AC3E}">
        <p14:creationId xmlns:p14="http://schemas.microsoft.com/office/powerpoint/2010/main" val="1636583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8CAE7-096E-4A35-A642-B80DF979F7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44BA50-EE25-463A-92BC-8B37D0B601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523647-D9EF-4241-9187-43D3E8D759E9}"/>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5" name="Footer Placeholder 4">
            <a:extLst>
              <a:ext uri="{FF2B5EF4-FFF2-40B4-BE49-F238E27FC236}">
                <a16:creationId xmlns:a16="http://schemas.microsoft.com/office/drawing/2014/main" id="{1B4B8907-1BD3-401C-81AE-85803206F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5C2ECD-1A23-453D-93B9-DB5235C67E39}"/>
              </a:ext>
            </a:extLst>
          </p:cNvPr>
          <p:cNvSpPr>
            <a:spLocks noGrp="1"/>
          </p:cNvSpPr>
          <p:nvPr>
            <p:ph type="sldNum" sz="quarter" idx="12"/>
          </p:nvPr>
        </p:nvSpPr>
        <p:spPr/>
        <p:txBody>
          <a:bodyPr/>
          <a:lstStyle/>
          <a:p>
            <a:fld id="{A8D616FC-65A4-8543-835B-8E25625879D4}" type="slidenum">
              <a:rPr lang="en-US" smtClean="0"/>
              <a:t>‹#›</a:t>
            </a:fld>
            <a:endParaRPr lang="en-US"/>
          </a:p>
        </p:txBody>
      </p:sp>
    </p:spTree>
    <p:extLst>
      <p:ext uri="{BB962C8B-B14F-4D97-AF65-F5344CB8AC3E}">
        <p14:creationId xmlns:p14="http://schemas.microsoft.com/office/powerpoint/2010/main" val="3304392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AA8C6C-B80D-4385-A5CE-D94B489D07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B7083F-AB11-4D7E-9583-B26A3C887C7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087E73-5F23-4BB8-A817-3E891E7C7AEC}"/>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5" name="Footer Placeholder 4">
            <a:extLst>
              <a:ext uri="{FF2B5EF4-FFF2-40B4-BE49-F238E27FC236}">
                <a16:creationId xmlns:a16="http://schemas.microsoft.com/office/drawing/2014/main" id="{EF2BB363-9968-4F33-B438-BF87C4339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C61F4C-2337-481F-9EB5-F296A9F7AD67}"/>
              </a:ext>
            </a:extLst>
          </p:cNvPr>
          <p:cNvSpPr>
            <a:spLocks noGrp="1"/>
          </p:cNvSpPr>
          <p:nvPr>
            <p:ph type="sldNum" sz="quarter" idx="12"/>
          </p:nvPr>
        </p:nvSpPr>
        <p:spPr/>
        <p:txBody>
          <a:bodyPr/>
          <a:lstStyle/>
          <a:p>
            <a:fld id="{A8D616FC-65A4-8543-835B-8E25625879D4}" type="slidenum">
              <a:rPr lang="en-US" smtClean="0"/>
              <a:t>‹#›</a:t>
            </a:fld>
            <a:endParaRPr lang="en-US"/>
          </a:p>
        </p:txBody>
      </p:sp>
    </p:spTree>
    <p:extLst>
      <p:ext uri="{BB962C8B-B14F-4D97-AF65-F5344CB8AC3E}">
        <p14:creationId xmlns:p14="http://schemas.microsoft.com/office/powerpoint/2010/main" val="2912271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EED-59E2-4C38-8EC6-C72786179B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B5FC1B-C331-404B-8027-68CBBE76C6EC}"/>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9A42253-DF9E-4C77-9966-264DB78D0FF9}"/>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5" name="Footer Placeholder 4">
            <a:extLst>
              <a:ext uri="{FF2B5EF4-FFF2-40B4-BE49-F238E27FC236}">
                <a16:creationId xmlns:a16="http://schemas.microsoft.com/office/drawing/2014/main" id="{188BB054-C1EA-4705-8E17-6670F5640C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E5D25A-A8CD-4E84-94D3-A3777B100607}"/>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7" name="Picture 6">
            <a:extLst>
              <a:ext uri="{FF2B5EF4-FFF2-40B4-BE49-F238E27FC236}">
                <a16:creationId xmlns:a16="http://schemas.microsoft.com/office/drawing/2014/main" id="{5A18A811-170A-482E-BFCD-DBCE0C0944A0}"/>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328695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9BD88-F012-478E-A708-6DE9B21457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66A28F-0202-450C-9993-74ACCC4755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9E234A0-04B7-45AB-A3A7-9F2B6D0D860D}"/>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5" name="Footer Placeholder 4">
            <a:extLst>
              <a:ext uri="{FF2B5EF4-FFF2-40B4-BE49-F238E27FC236}">
                <a16:creationId xmlns:a16="http://schemas.microsoft.com/office/drawing/2014/main" id="{700FC5DC-F2E3-4C90-AF5F-3B6330437D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FE5B1C-CA50-46F4-93D0-60C6C5A3BC5A}"/>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8" name="Picture 7">
            <a:extLst>
              <a:ext uri="{FF2B5EF4-FFF2-40B4-BE49-F238E27FC236}">
                <a16:creationId xmlns:a16="http://schemas.microsoft.com/office/drawing/2014/main" id="{DDE263F2-5C81-4C8E-B653-79FB8FD53897}"/>
              </a:ext>
            </a:extLst>
          </p:cNvPr>
          <p:cNvPicPr/>
          <p:nvPr userDrawn="1"/>
        </p:nvPicPr>
        <p:blipFill>
          <a:blip r:embed="rId2">
            <a:clrChange>
              <a:clrFrom>
                <a:srgbClr val="000000">
                  <a:alpha val="0"/>
                </a:srgbClr>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403077" y="-831079"/>
            <a:ext cx="4572000" cy="4572000"/>
          </a:xfrm>
          <a:prstGeom prst="rect">
            <a:avLst/>
          </a:prstGeom>
          <a:noFill/>
          <a:ln>
            <a:noFill/>
          </a:ln>
        </p:spPr>
      </p:pic>
    </p:spTree>
    <p:extLst>
      <p:ext uri="{BB962C8B-B14F-4D97-AF65-F5344CB8AC3E}">
        <p14:creationId xmlns:p14="http://schemas.microsoft.com/office/powerpoint/2010/main" val="392209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0C710-AB09-4E17-A7FC-16042A5856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D46812-A00E-40D2-A3D6-949F4D851B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A9F910-19FB-4B15-811A-081421930AF1}"/>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65D0968-C924-47D0-B62E-648E4D2CF472}"/>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6" name="Footer Placeholder 5">
            <a:extLst>
              <a:ext uri="{FF2B5EF4-FFF2-40B4-BE49-F238E27FC236}">
                <a16:creationId xmlns:a16="http://schemas.microsoft.com/office/drawing/2014/main" id="{23F6A659-D495-46E3-B973-4169DEA938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870F20-72BC-4440-98B9-047E49BF7A16}"/>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8" name="Picture 7">
            <a:extLst>
              <a:ext uri="{FF2B5EF4-FFF2-40B4-BE49-F238E27FC236}">
                <a16:creationId xmlns:a16="http://schemas.microsoft.com/office/drawing/2014/main" id="{21322A17-C43F-4995-805A-D5005C1254D2}"/>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1313306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90441-01E8-4981-AA66-4C8D24B2759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116C191-98AC-48D7-B5DE-DAE0D59F24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514521-5384-4550-9801-C1DDD74C69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6E746C0-30E7-4E29-A905-9C72EF6225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4D96CD-9A37-4667-B9A8-8AA0E2C132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A9F258D-CAEA-454F-A271-7FE85FE08659}"/>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8" name="Footer Placeholder 7">
            <a:extLst>
              <a:ext uri="{FF2B5EF4-FFF2-40B4-BE49-F238E27FC236}">
                <a16:creationId xmlns:a16="http://schemas.microsoft.com/office/drawing/2014/main" id="{C095B62C-4A7B-4B85-9F28-0BF5BD6D7A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CADA136-CAE4-4B41-9E9F-0838ECF08EE3}"/>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10" name="Picture 9">
            <a:extLst>
              <a:ext uri="{FF2B5EF4-FFF2-40B4-BE49-F238E27FC236}">
                <a16:creationId xmlns:a16="http://schemas.microsoft.com/office/drawing/2014/main" id="{B445E1C0-0904-436E-93DB-1DBA390753A9}"/>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1080963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5F59F-3227-4636-9AEF-611BB70584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AAAB35-4AED-42BA-9975-F510D0A41D03}"/>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4" name="Footer Placeholder 3">
            <a:extLst>
              <a:ext uri="{FF2B5EF4-FFF2-40B4-BE49-F238E27FC236}">
                <a16:creationId xmlns:a16="http://schemas.microsoft.com/office/drawing/2014/main" id="{74E979AC-C801-4B83-8F01-F2757B0A38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7BF52C-E11D-49AC-89D3-A47C18C380EC}"/>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6" name="Picture 5">
            <a:extLst>
              <a:ext uri="{FF2B5EF4-FFF2-40B4-BE49-F238E27FC236}">
                <a16:creationId xmlns:a16="http://schemas.microsoft.com/office/drawing/2014/main" id="{26FE5AB7-0460-4E79-BAA2-83DD5C1D2081}"/>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1964735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E5FD6D-90CB-43BA-98EB-D9B7E2884E41}"/>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3" name="Footer Placeholder 2">
            <a:extLst>
              <a:ext uri="{FF2B5EF4-FFF2-40B4-BE49-F238E27FC236}">
                <a16:creationId xmlns:a16="http://schemas.microsoft.com/office/drawing/2014/main" id="{0891A975-4C6B-4F31-95B5-9F4210095A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1616B5-6006-4468-A3EA-DCEE438C9A3C}"/>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5" name="Picture 4">
            <a:extLst>
              <a:ext uri="{FF2B5EF4-FFF2-40B4-BE49-F238E27FC236}">
                <a16:creationId xmlns:a16="http://schemas.microsoft.com/office/drawing/2014/main" id="{FBF6EA15-17D0-47D2-BF11-D79F9CB960E6}"/>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2176004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90F2B-57F2-4385-A382-5A254CAFD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40C80D3-0EBA-43D8-91DE-3DD6FB710A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A3D9A56-86D6-455A-9828-D60CC98C48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421D58-D59C-4BE2-91CC-DB13FD75AB41}"/>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6" name="Footer Placeholder 5">
            <a:extLst>
              <a:ext uri="{FF2B5EF4-FFF2-40B4-BE49-F238E27FC236}">
                <a16:creationId xmlns:a16="http://schemas.microsoft.com/office/drawing/2014/main" id="{1968E134-21E2-4D21-A868-F2E9D00611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8EEF4F-5D59-408D-8EC5-01016837CB14}"/>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8" name="Picture 7">
            <a:extLst>
              <a:ext uri="{FF2B5EF4-FFF2-40B4-BE49-F238E27FC236}">
                <a16:creationId xmlns:a16="http://schemas.microsoft.com/office/drawing/2014/main" id="{B5E60284-471C-4857-B884-5E9039C4862E}"/>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1763588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0CF38-9EC9-4D12-80CE-5E21744125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E92CEF-E530-4B49-8755-D52AA0D7AA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ADFD07-4F04-4ACE-9D5C-715F7CC60C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53C60-89DA-4D4E-9364-E2CAF4AC899F}"/>
              </a:ext>
            </a:extLst>
          </p:cNvPr>
          <p:cNvSpPr>
            <a:spLocks noGrp="1"/>
          </p:cNvSpPr>
          <p:nvPr>
            <p:ph type="dt" sz="half" idx="10"/>
          </p:nvPr>
        </p:nvSpPr>
        <p:spPr/>
        <p:txBody>
          <a:bodyPr/>
          <a:lstStyle/>
          <a:p>
            <a:fld id="{54C2582B-F4EF-544E-877B-D586A0C331B8}" type="datetimeFigureOut">
              <a:rPr lang="en-US" smtClean="0"/>
              <a:t>2/26/2020</a:t>
            </a:fld>
            <a:endParaRPr lang="en-US"/>
          </a:p>
        </p:txBody>
      </p:sp>
      <p:sp>
        <p:nvSpPr>
          <p:cNvPr id="6" name="Footer Placeholder 5">
            <a:extLst>
              <a:ext uri="{FF2B5EF4-FFF2-40B4-BE49-F238E27FC236}">
                <a16:creationId xmlns:a16="http://schemas.microsoft.com/office/drawing/2014/main" id="{D339EBE7-7A6C-483C-AE4F-B098DE6B4A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0FEE61-0475-411A-85E6-367EFC162157}"/>
              </a:ext>
            </a:extLst>
          </p:cNvPr>
          <p:cNvSpPr>
            <a:spLocks noGrp="1"/>
          </p:cNvSpPr>
          <p:nvPr>
            <p:ph type="sldNum" sz="quarter" idx="12"/>
          </p:nvPr>
        </p:nvSpPr>
        <p:spPr/>
        <p:txBody>
          <a:bodyPr/>
          <a:lstStyle/>
          <a:p>
            <a:fld id="{A8D616FC-65A4-8543-835B-8E25625879D4}" type="slidenum">
              <a:rPr lang="en-US" smtClean="0"/>
              <a:t>‹#›</a:t>
            </a:fld>
            <a:endParaRPr lang="en-US"/>
          </a:p>
        </p:txBody>
      </p:sp>
      <p:pic>
        <p:nvPicPr>
          <p:cNvPr id="8" name="Picture 7">
            <a:extLst>
              <a:ext uri="{FF2B5EF4-FFF2-40B4-BE49-F238E27FC236}">
                <a16:creationId xmlns:a16="http://schemas.microsoft.com/office/drawing/2014/main" id="{0487844A-2052-4DA9-960B-793355E3E748}"/>
              </a:ext>
            </a:extLst>
          </p:cNvPr>
          <p:cNvPicPr/>
          <p:nvPr userDrawn="1"/>
        </p:nvPicPr>
        <p:blipFill>
          <a:blip r:embed="rId2">
            <a:clrChange>
              <a:clrFrom>
                <a:srgbClr val="000000">
                  <a:alpha val="0"/>
                </a:srgbClr>
              </a:clrFrom>
              <a:clrTo>
                <a:srgbClr val="000000">
                  <a:alpha val="0"/>
                </a:srgbClr>
              </a:clrTo>
            </a:clrChange>
            <a:alphaModFix amt="63000"/>
            <a:extLst>
              <a:ext uri="{28A0092B-C50C-407E-A947-70E740481C1C}">
                <a14:useLocalDpi xmlns:a14="http://schemas.microsoft.com/office/drawing/2010/main" val="0"/>
              </a:ext>
            </a:extLst>
          </a:blip>
          <a:srcRect/>
          <a:stretch>
            <a:fillRect/>
          </a:stretch>
        </p:blipFill>
        <p:spPr bwMode="auto">
          <a:xfrm>
            <a:off x="6096000" y="3736855"/>
            <a:ext cx="3834925" cy="3834925"/>
          </a:xfrm>
          <a:prstGeom prst="rect">
            <a:avLst/>
          </a:prstGeom>
          <a:noFill/>
          <a:ln>
            <a:noFill/>
          </a:ln>
        </p:spPr>
      </p:pic>
    </p:spTree>
    <p:extLst>
      <p:ext uri="{BB962C8B-B14F-4D97-AF65-F5344CB8AC3E}">
        <p14:creationId xmlns:p14="http://schemas.microsoft.com/office/powerpoint/2010/main" val="2252852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AA5355-FA7F-4229-8424-E4261FE509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9610525-3AB7-4697-9374-E41498CDE3D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D4A42-45D8-465C-9B65-93940FC925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C2582B-F4EF-544E-877B-D586A0C331B8}" type="datetimeFigureOut">
              <a:rPr lang="en-US" smtClean="0"/>
              <a:t>2/26/2020</a:t>
            </a:fld>
            <a:endParaRPr lang="en-US"/>
          </a:p>
        </p:txBody>
      </p:sp>
      <p:sp>
        <p:nvSpPr>
          <p:cNvPr id="5" name="Footer Placeholder 4">
            <a:extLst>
              <a:ext uri="{FF2B5EF4-FFF2-40B4-BE49-F238E27FC236}">
                <a16:creationId xmlns:a16="http://schemas.microsoft.com/office/drawing/2014/main" id="{C737D2AE-CCBE-4D22-9165-6A95603995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C89E692-F369-4DD8-B30E-912B586B3C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D616FC-65A4-8543-835B-8E25625879D4}" type="slidenum">
              <a:rPr lang="en-US" smtClean="0"/>
              <a:t>‹#›</a:t>
            </a:fld>
            <a:endParaRPr lang="en-US" dirty="0"/>
          </a:p>
        </p:txBody>
      </p:sp>
      <p:pic>
        <p:nvPicPr>
          <p:cNvPr id="7" name="Picture 6">
            <a:extLst>
              <a:ext uri="{FF2B5EF4-FFF2-40B4-BE49-F238E27FC236}">
                <a16:creationId xmlns:a16="http://schemas.microsoft.com/office/drawing/2014/main" id="{07D410E0-2573-4388-B1EF-0736F31F148C}"/>
              </a:ext>
            </a:extLst>
          </p:cNvPr>
          <p:cNvPicPr>
            <a:picLocks noChangeAspect="1"/>
          </p:cNvPicPr>
          <p:nvPr userDrawn="1"/>
        </p:nvPicPr>
        <p:blipFill>
          <a:blip r:embed="rId13">
            <a:alphaModFix amt="64000"/>
          </a:blip>
          <a:stretch>
            <a:fillRect/>
          </a:stretch>
        </p:blipFill>
        <p:spPr>
          <a:xfrm>
            <a:off x="9339095" y="4728826"/>
            <a:ext cx="2014705" cy="1810086"/>
          </a:xfrm>
          <a:prstGeom prst="rect">
            <a:avLst/>
          </a:prstGeom>
        </p:spPr>
      </p:pic>
    </p:spTree>
    <p:extLst>
      <p:ext uri="{BB962C8B-B14F-4D97-AF65-F5344CB8AC3E}">
        <p14:creationId xmlns:p14="http://schemas.microsoft.com/office/powerpoint/2010/main" val="13606805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leadership.wisc.edu/support-2/" TargetMode="External"/><Relationship Id="rId2" Type="http://schemas.openxmlformats.org/officeDocument/2006/relationships/hyperlink" Target="https://studentjobs.wisc.edu/employer-resources/" TargetMode="Externa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73E1-0BFC-8842-AEE6-521F1C43E20F}"/>
              </a:ext>
            </a:extLst>
          </p:cNvPr>
          <p:cNvSpPr>
            <a:spLocks noGrp="1"/>
          </p:cNvSpPr>
          <p:nvPr>
            <p:ph type="ctrTitle"/>
          </p:nvPr>
        </p:nvSpPr>
        <p:spPr>
          <a:xfrm>
            <a:off x="1524000" y="2127668"/>
            <a:ext cx="9144000" cy="2387600"/>
          </a:xfrm>
        </p:spPr>
        <p:txBody>
          <a:bodyPr>
            <a:normAutofit/>
          </a:bodyPr>
          <a:lstStyle/>
          <a:p>
            <a:pPr algn="l"/>
            <a:r>
              <a:rPr lang="en-US" dirty="0">
                <a:latin typeface="Lato" panose="020F0502020204030203" pitchFamily="34" charset="0"/>
              </a:rPr>
              <a:t>Benefits of Building Leadership Capacity</a:t>
            </a:r>
          </a:p>
        </p:txBody>
      </p:sp>
      <p:sp>
        <p:nvSpPr>
          <p:cNvPr id="3" name="TextBox 2">
            <a:extLst>
              <a:ext uri="{FF2B5EF4-FFF2-40B4-BE49-F238E27FC236}">
                <a16:creationId xmlns:a16="http://schemas.microsoft.com/office/drawing/2014/main" id="{4BF5B6A4-4CB9-4777-8DD2-73534BBFAAF7}"/>
              </a:ext>
            </a:extLst>
          </p:cNvPr>
          <p:cNvSpPr txBox="1"/>
          <p:nvPr/>
        </p:nvSpPr>
        <p:spPr>
          <a:xfrm>
            <a:off x="1524000" y="4937412"/>
            <a:ext cx="5069305" cy="369332"/>
          </a:xfrm>
          <a:prstGeom prst="rect">
            <a:avLst/>
          </a:prstGeom>
          <a:noFill/>
        </p:spPr>
        <p:txBody>
          <a:bodyPr wrap="square" rtlCol="0">
            <a:spAutoFit/>
          </a:bodyPr>
          <a:lstStyle/>
          <a:p>
            <a:r>
              <a:rPr lang="en-US" dirty="0"/>
              <a:t>Presented by: </a:t>
            </a:r>
          </a:p>
        </p:txBody>
      </p:sp>
    </p:spTree>
    <p:extLst>
      <p:ext uri="{BB962C8B-B14F-4D97-AF65-F5344CB8AC3E}">
        <p14:creationId xmlns:p14="http://schemas.microsoft.com/office/powerpoint/2010/main" val="188620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CB6D-B540-4B43-9E11-4E3F77E0EACF}"/>
              </a:ext>
            </a:extLst>
          </p:cNvPr>
          <p:cNvSpPr>
            <a:spLocks noGrp="1"/>
          </p:cNvSpPr>
          <p:nvPr>
            <p:ph type="title"/>
          </p:nvPr>
        </p:nvSpPr>
        <p:spPr/>
        <p:txBody>
          <a:bodyPr/>
          <a:lstStyle/>
          <a:p>
            <a:r>
              <a:rPr lang="en-US" dirty="0"/>
              <a:t>Why Engage in Leadership Development?</a:t>
            </a:r>
          </a:p>
        </p:txBody>
      </p:sp>
      <p:sp>
        <p:nvSpPr>
          <p:cNvPr id="3" name="Content Placeholder 2">
            <a:extLst>
              <a:ext uri="{FF2B5EF4-FFF2-40B4-BE49-F238E27FC236}">
                <a16:creationId xmlns:a16="http://schemas.microsoft.com/office/drawing/2014/main" id="{E6D45AA9-F564-48B2-BE2A-5B808CDDB6A3}"/>
              </a:ext>
            </a:extLst>
          </p:cNvPr>
          <p:cNvSpPr>
            <a:spLocks noGrp="1"/>
          </p:cNvSpPr>
          <p:nvPr>
            <p:ph idx="1"/>
          </p:nvPr>
        </p:nvSpPr>
        <p:spPr/>
        <p:txBody>
          <a:bodyPr>
            <a:normAutofit/>
          </a:bodyPr>
          <a:lstStyle/>
          <a:p>
            <a:pPr marL="0" indent="0">
              <a:buNone/>
            </a:pPr>
            <a:r>
              <a:rPr lang="en-US" dirty="0"/>
              <a:t>UW-Madison &amp; the 2018 Multi-Institutional Study of Leadership (MSL)</a:t>
            </a:r>
          </a:p>
          <a:p>
            <a:r>
              <a:rPr lang="en-US" dirty="0"/>
              <a:t>Key Finding</a:t>
            </a:r>
          </a:p>
          <a:p>
            <a:pPr lvl="1"/>
            <a:r>
              <a:rPr lang="en-US" b="1" dirty="0"/>
              <a:t>Working for pay, either on or off campus</a:t>
            </a:r>
            <a:r>
              <a:rPr lang="en-US" dirty="0"/>
              <a:t>, and most high-impact learning experiences were not strongly associated with leadership outcomes.</a:t>
            </a:r>
          </a:p>
          <a:p>
            <a:pPr lvl="1"/>
            <a:endParaRPr lang="en-US" dirty="0"/>
          </a:p>
          <a:p>
            <a:pPr marL="0" indent="0">
              <a:buNone/>
            </a:pPr>
            <a:r>
              <a:rPr lang="en-US" dirty="0"/>
              <a:t>However employers value work experiences.</a:t>
            </a:r>
          </a:p>
          <a:p>
            <a:pPr marL="0" indent="0">
              <a:buNone/>
            </a:pPr>
            <a:r>
              <a:rPr lang="en-US" dirty="0"/>
              <a:t>How do we integrate leadership learning into student employment?</a:t>
            </a:r>
          </a:p>
          <a:p>
            <a:pPr marL="0" indent="0">
              <a:buNone/>
            </a:pPr>
            <a:endParaRPr lang="en-US" dirty="0"/>
          </a:p>
        </p:txBody>
      </p:sp>
    </p:spTree>
    <p:extLst>
      <p:ext uri="{BB962C8B-B14F-4D97-AF65-F5344CB8AC3E}">
        <p14:creationId xmlns:p14="http://schemas.microsoft.com/office/powerpoint/2010/main" val="1043362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2440-DDDD-4A74-AF2A-25558EDD2B39}"/>
              </a:ext>
            </a:extLst>
          </p:cNvPr>
          <p:cNvSpPr>
            <a:spLocks noGrp="1"/>
          </p:cNvSpPr>
          <p:nvPr>
            <p:ph type="title"/>
          </p:nvPr>
        </p:nvSpPr>
        <p:spPr/>
        <p:txBody>
          <a:bodyPr/>
          <a:lstStyle/>
          <a:p>
            <a:r>
              <a:rPr lang="en-US" dirty="0"/>
              <a:t>Types of Leadership Development Programs</a:t>
            </a:r>
          </a:p>
        </p:txBody>
      </p:sp>
      <p:sp>
        <p:nvSpPr>
          <p:cNvPr id="3" name="Content Placeholder 2">
            <a:extLst>
              <a:ext uri="{FF2B5EF4-FFF2-40B4-BE49-F238E27FC236}">
                <a16:creationId xmlns:a16="http://schemas.microsoft.com/office/drawing/2014/main" id="{5CC0EC4E-8B5D-4B52-B127-756535841733}"/>
              </a:ext>
            </a:extLst>
          </p:cNvPr>
          <p:cNvSpPr>
            <a:spLocks noGrp="1"/>
          </p:cNvSpPr>
          <p:nvPr>
            <p:ph idx="1"/>
          </p:nvPr>
        </p:nvSpPr>
        <p:spPr/>
        <p:txBody>
          <a:bodyPr/>
          <a:lstStyle/>
          <a:p>
            <a:r>
              <a:rPr lang="en-US" dirty="0"/>
              <a:t>Integrative Leadership (Owens, 2015) </a:t>
            </a:r>
          </a:p>
          <a:p>
            <a:pPr lvl="1"/>
            <a:r>
              <a:rPr lang="en-US" dirty="0"/>
              <a:t>Apply leadership theory to practice.</a:t>
            </a:r>
          </a:p>
          <a:p>
            <a:pPr lvl="1"/>
            <a:r>
              <a:rPr lang="en-US" dirty="0"/>
              <a:t>There should be purposeful reflection to help connect work experiences and leadership learning.</a:t>
            </a:r>
          </a:p>
          <a:p>
            <a:pPr lvl="1"/>
            <a:r>
              <a:rPr lang="en-US" dirty="0"/>
              <a:t>Should take into account students’ curricular, cocurricular, and extracurricular domains.</a:t>
            </a:r>
          </a:p>
          <a:p>
            <a:pPr lvl="1"/>
            <a:r>
              <a:rPr lang="en-US" dirty="0"/>
              <a:t>Learning should be approached with intentionality.</a:t>
            </a:r>
          </a:p>
        </p:txBody>
      </p:sp>
    </p:spTree>
    <p:extLst>
      <p:ext uri="{BB962C8B-B14F-4D97-AF65-F5344CB8AC3E}">
        <p14:creationId xmlns:p14="http://schemas.microsoft.com/office/powerpoint/2010/main" val="3827175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2440-DDDD-4A74-AF2A-25558EDD2B39}"/>
              </a:ext>
            </a:extLst>
          </p:cNvPr>
          <p:cNvSpPr>
            <a:spLocks noGrp="1"/>
          </p:cNvSpPr>
          <p:nvPr>
            <p:ph type="title"/>
          </p:nvPr>
        </p:nvSpPr>
        <p:spPr/>
        <p:txBody>
          <a:bodyPr/>
          <a:lstStyle/>
          <a:p>
            <a:r>
              <a:rPr lang="en-US" dirty="0"/>
              <a:t>Types of Leadership Development Programs</a:t>
            </a:r>
          </a:p>
        </p:txBody>
      </p:sp>
      <p:sp>
        <p:nvSpPr>
          <p:cNvPr id="3" name="Content Placeholder 2">
            <a:extLst>
              <a:ext uri="{FF2B5EF4-FFF2-40B4-BE49-F238E27FC236}">
                <a16:creationId xmlns:a16="http://schemas.microsoft.com/office/drawing/2014/main" id="{5CC0EC4E-8B5D-4B52-B127-756535841733}"/>
              </a:ext>
            </a:extLst>
          </p:cNvPr>
          <p:cNvSpPr>
            <a:spLocks noGrp="1"/>
          </p:cNvSpPr>
          <p:nvPr>
            <p:ph sz="half" idx="1"/>
          </p:nvPr>
        </p:nvSpPr>
        <p:spPr/>
        <p:txBody>
          <a:bodyPr/>
          <a:lstStyle/>
          <a:p>
            <a:pPr marL="0" indent="0">
              <a:buNone/>
            </a:pPr>
            <a:r>
              <a:rPr lang="en-US" dirty="0" err="1"/>
              <a:t>Leadership@UW</a:t>
            </a:r>
            <a:r>
              <a:rPr lang="en-US" dirty="0"/>
              <a:t> Student Program Examples</a:t>
            </a:r>
          </a:p>
          <a:p>
            <a:pPr lvl="1"/>
            <a:r>
              <a:rPr lang="en-US" dirty="0"/>
              <a:t>All-Campus Leadership Conference</a:t>
            </a:r>
          </a:p>
          <a:p>
            <a:pPr lvl="1"/>
            <a:r>
              <a:rPr lang="en-US" dirty="0"/>
              <a:t>Badger Volunteers</a:t>
            </a:r>
          </a:p>
          <a:p>
            <a:pPr lvl="1"/>
            <a:r>
              <a:rPr lang="en-US" dirty="0"/>
              <a:t>Willis L. Jones Leadership Center</a:t>
            </a:r>
          </a:p>
        </p:txBody>
      </p:sp>
      <p:pic>
        <p:nvPicPr>
          <p:cNvPr id="1026" name="Picture 2" descr="DSC2027">
            <a:extLst>
              <a:ext uri="{FF2B5EF4-FFF2-40B4-BE49-F238E27FC236}">
                <a16:creationId xmlns:a16="http://schemas.microsoft.com/office/drawing/2014/main" id="{B1186E18-F3CB-43D5-BA0B-E4B68638F587}"/>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78581" y="1690688"/>
            <a:ext cx="4418807" cy="29500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8766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2440-DDDD-4A74-AF2A-25558EDD2B39}"/>
              </a:ext>
            </a:extLst>
          </p:cNvPr>
          <p:cNvSpPr>
            <a:spLocks noGrp="1"/>
          </p:cNvSpPr>
          <p:nvPr>
            <p:ph type="title"/>
          </p:nvPr>
        </p:nvSpPr>
        <p:spPr/>
        <p:txBody>
          <a:bodyPr/>
          <a:lstStyle/>
          <a:p>
            <a:r>
              <a:rPr lang="en-US" dirty="0"/>
              <a:t>Types of Leadership Development Programs</a:t>
            </a:r>
          </a:p>
        </p:txBody>
      </p:sp>
      <p:sp>
        <p:nvSpPr>
          <p:cNvPr id="3" name="Content Placeholder 2">
            <a:extLst>
              <a:ext uri="{FF2B5EF4-FFF2-40B4-BE49-F238E27FC236}">
                <a16:creationId xmlns:a16="http://schemas.microsoft.com/office/drawing/2014/main" id="{5CC0EC4E-8B5D-4B52-B127-756535841733}"/>
              </a:ext>
            </a:extLst>
          </p:cNvPr>
          <p:cNvSpPr>
            <a:spLocks noGrp="1"/>
          </p:cNvSpPr>
          <p:nvPr>
            <p:ph sz="half" idx="1"/>
          </p:nvPr>
        </p:nvSpPr>
        <p:spPr/>
        <p:txBody>
          <a:bodyPr/>
          <a:lstStyle/>
          <a:p>
            <a:pPr marL="0" indent="0">
              <a:buNone/>
            </a:pPr>
            <a:r>
              <a:rPr lang="en-US" dirty="0" err="1"/>
              <a:t>Leadership@UW</a:t>
            </a:r>
            <a:r>
              <a:rPr lang="en-US" dirty="0"/>
              <a:t> Employment Program Examples</a:t>
            </a:r>
          </a:p>
          <a:p>
            <a:pPr lvl="1"/>
            <a:r>
              <a:rPr lang="en-US" dirty="0" err="1"/>
              <a:t>DoIT’s</a:t>
            </a:r>
            <a:r>
              <a:rPr lang="en-US" dirty="0"/>
              <a:t> Digital Publishing and Printing Services</a:t>
            </a:r>
          </a:p>
          <a:p>
            <a:pPr lvl="1"/>
            <a:r>
              <a:rPr lang="en-US" dirty="0"/>
              <a:t>Fully Prepared to Lead</a:t>
            </a:r>
          </a:p>
          <a:p>
            <a:pPr lvl="1"/>
            <a:r>
              <a:rPr lang="en-US" dirty="0"/>
              <a:t>Wisconsin Area Health Education Center – Community Health Internship Program</a:t>
            </a:r>
          </a:p>
        </p:txBody>
      </p:sp>
      <p:pic>
        <p:nvPicPr>
          <p:cNvPr id="2050" name="Picture 2" descr="Image of student speaking at Spring Open House">
            <a:extLst>
              <a:ext uri="{FF2B5EF4-FFF2-40B4-BE49-F238E27FC236}">
                <a16:creationId xmlns:a16="http://schemas.microsoft.com/office/drawing/2014/main" id="{14D0642C-5603-4707-9121-38586B60679C}"/>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797843" y="1825625"/>
            <a:ext cx="4315328" cy="3013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6926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2440-DDDD-4A74-AF2A-25558EDD2B39}"/>
              </a:ext>
            </a:extLst>
          </p:cNvPr>
          <p:cNvSpPr>
            <a:spLocks noGrp="1"/>
          </p:cNvSpPr>
          <p:nvPr>
            <p:ph type="title"/>
          </p:nvPr>
        </p:nvSpPr>
        <p:spPr/>
        <p:txBody>
          <a:bodyPr/>
          <a:lstStyle/>
          <a:p>
            <a:r>
              <a:rPr lang="en-US" dirty="0"/>
              <a:t>Action Planning</a:t>
            </a:r>
          </a:p>
        </p:txBody>
      </p:sp>
      <p:sp>
        <p:nvSpPr>
          <p:cNvPr id="3" name="Content Placeholder 2">
            <a:extLst>
              <a:ext uri="{FF2B5EF4-FFF2-40B4-BE49-F238E27FC236}">
                <a16:creationId xmlns:a16="http://schemas.microsoft.com/office/drawing/2014/main" id="{5CC0EC4E-8B5D-4B52-B127-756535841733}"/>
              </a:ext>
            </a:extLst>
          </p:cNvPr>
          <p:cNvSpPr>
            <a:spLocks noGrp="1"/>
          </p:cNvSpPr>
          <p:nvPr>
            <p:ph idx="1"/>
          </p:nvPr>
        </p:nvSpPr>
        <p:spPr/>
        <p:txBody>
          <a:bodyPr/>
          <a:lstStyle/>
          <a:p>
            <a:pPr fontAlgn="ctr"/>
            <a:r>
              <a:rPr lang="en-US" dirty="0"/>
              <a:t>What benefits do you see for engaging in leadership development?</a:t>
            </a:r>
          </a:p>
          <a:p>
            <a:pPr fontAlgn="ctr"/>
            <a:r>
              <a:rPr lang="en-US" dirty="0"/>
              <a:t>What would leadership development look like in your unit?</a:t>
            </a:r>
          </a:p>
          <a:p>
            <a:pPr fontAlgn="ctr"/>
            <a:r>
              <a:rPr lang="en-US" dirty="0"/>
              <a:t>What support would you need to engage in this work?</a:t>
            </a:r>
          </a:p>
        </p:txBody>
      </p:sp>
    </p:spTree>
    <p:extLst>
      <p:ext uri="{BB962C8B-B14F-4D97-AF65-F5344CB8AC3E}">
        <p14:creationId xmlns:p14="http://schemas.microsoft.com/office/powerpoint/2010/main" val="2712253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4088-4D02-406D-98BF-AF6CB4A624AB}"/>
              </a:ext>
            </a:extLst>
          </p:cNvPr>
          <p:cNvSpPr>
            <a:spLocks noGrp="1"/>
          </p:cNvSpPr>
          <p:nvPr>
            <p:ph type="title"/>
          </p:nvPr>
        </p:nvSpPr>
        <p:spPr/>
        <p:txBody>
          <a:bodyPr/>
          <a:lstStyle/>
          <a:p>
            <a:r>
              <a:rPr lang="en-US" dirty="0"/>
              <a:t>Action Planning</a:t>
            </a:r>
          </a:p>
        </p:txBody>
      </p:sp>
      <p:sp>
        <p:nvSpPr>
          <p:cNvPr id="3" name="Content Placeholder 2">
            <a:extLst>
              <a:ext uri="{FF2B5EF4-FFF2-40B4-BE49-F238E27FC236}">
                <a16:creationId xmlns:a16="http://schemas.microsoft.com/office/drawing/2014/main" id="{724BE508-A4B6-4D4A-B293-C6656A6FEC13}"/>
              </a:ext>
            </a:extLst>
          </p:cNvPr>
          <p:cNvSpPr>
            <a:spLocks noGrp="1"/>
          </p:cNvSpPr>
          <p:nvPr>
            <p:ph idx="1"/>
          </p:nvPr>
        </p:nvSpPr>
        <p:spPr/>
        <p:txBody>
          <a:bodyPr/>
          <a:lstStyle/>
          <a:p>
            <a:r>
              <a:rPr lang="en-US" dirty="0"/>
              <a:t>Pair Share Activity</a:t>
            </a:r>
          </a:p>
          <a:p>
            <a:pPr lvl="1" fontAlgn="ctr"/>
            <a:r>
              <a:rPr lang="en-US" dirty="0"/>
              <a:t>What similarities do you see among your responses?</a:t>
            </a:r>
          </a:p>
          <a:p>
            <a:pPr lvl="1" fontAlgn="ctr"/>
            <a:r>
              <a:rPr lang="en-US" dirty="0"/>
              <a:t>What challenges do you foresee?</a:t>
            </a:r>
          </a:p>
        </p:txBody>
      </p:sp>
    </p:spTree>
    <p:extLst>
      <p:ext uri="{BB962C8B-B14F-4D97-AF65-F5344CB8AC3E}">
        <p14:creationId xmlns:p14="http://schemas.microsoft.com/office/powerpoint/2010/main" val="3058448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F2DB9-05D2-44C9-8799-D70A356A80BF}"/>
              </a:ext>
            </a:extLst>
          </p:cNvPr>
          <p:cNvSpPr>
            <a:spLocks noGrp="1"/>
          </p:cNvSpPr>
          <p:nvPr>
            <p:ph type="title"/>
          </p:nvPr>
        </p:nvSpPr>
        <p:spPr/>
        <p:txBody>
          <a:bodyPr/>
          <a:lstStyle/>
          <a:p>
            <a:r>
              <a:rPr lang="en-US"/>
              <a:t>Resources</a:t>
            </a:r>
            <a:endParaRPr lang="en-US" dirty="0"/>
          </a:p>
        </p:txBody>
      </p:sp>
      <p:sp>
        <p:nvSpPr>
          <p:cNvPr id="5" name="Text Placeholder 4">
            <a:extLst>
              <a:ext uri="{FF2B5EF4-FFF2-40B4-BE49-F238E27FC236}">
                <a16:creationId xmlns:a16="http://schemas.microsoft.com/office/drawing/2014/main" id="{9E305067-03A1-4904-A522-96CA7B53B4A8}"/>
              </a:ext>
            </a:extLst>
          </p:cNvPr>
          <p:cNvSpPr>
            <a:spLocks noGrp="1"/>
          </p:cNvSpPr>
          <p:nvPr>
            <p:ph type="body" idx="1"/>
          </p:nvPr>
        </p:nvSpPr>
        <p:spPr/>
        <p:txBody>
          <a:bodyPr/>
          <a:lstStyle/>
          <a:p>
            <a:r>
              <a:rPr lang="en-US" dirty="0"/>
              <a:t>Resources</a:t>
            </a:r>
          </a:p>
        </p:txBody>
      </p:sp>
      <p:sp>
        <p:nvSpPr>
          <p:cNvPr id="3" name="Content Placeholder 2">
            <a:extLst>
              <a:ext uri="{FF2B5EF4-FFF2-40B4-BE49-F238E27FC236}">
                <a16:creationId xmlns:a16="http://schemas.microsoft.com/office/drawing/2014/main" id="{BC950762-9876-416C-86EE-5F106368C023}"/>
              </a:ext>
            </a:extLst>
          </p:cNvPr>
          <p:cNvSpPr>
            <a:spLocks noGrp="1"/>
          </p:cNvSpPr>
          <p:nvPr>
            <p:ph sz="half" idx="2"/>
          </p:nvPr>
        </p:nvSpPr>
        <p:spPr/>
        <p:txBody>
          <a:bodyPr/>
          <a:lstStyle/>
          <a:p>
            <a:pPr marL="0" indent="0">
              <a:buNone/>
            </a:pPr>
            <a:r>
              <a:rPr lang="en-US" dirty="0"/>
              <a:t>Financial Aid Employer Resources</a:t>
            </a:r>
          </a:p>
          <a:p>
            <a:r>
              <a:rPr lang="en-US" dirty="0">
                <a:hlinkClick r:id="rId2"/>
              </a:rPr>
              <a:t>https://studentjobs.wisc.edu/employer-resources/</a:t>
            </a:r>
            <a:endParaRPr lang="en-US" dirty="0"/>
          </a:p>
          <a:p>
            <a:pPr marL="0" indent="0">
              <a:buNone/>
            </a:pPr>
            <a:r>
              <a:rPr lang="en-US" dirty="0"/>
              <a:t>Consultation &amp; Support</a:t>
            </a:r>
          </a:p>
          <a:p>
            <a:r>
              <a:rPr lang="en-US" dirty="0">
                <a:hlinkClick r:id="rId3"/>
              </a:rPr>
              <a:t>https://leadership.wisc.edu/support-2/</a:t>
            </a:r>
            <a:endParaRPr lang="en-US" dirty="0"/>
          </a:p>
          <a:p>
            <a:pPr lvl="1"/>
            <a:endParaRPr lang="en-US" dirty="0"/>
          </a:p>
        </p:txBody>
      </p:sp>
      <p:sp>
        <p:nvSpPr>
          <p:cNvPr id="6" name="Text Placeholder 5">
            <a:extLst>
              <a:ext uri="{FF2B5EF4-FFF2-40B4-BE49-F238E27FC236}">
                <a16:creationId xmlns:a16="http://schemas.microsoft.com/office/drawing/2014/main" id="{D8BEFFCC-19FC-4920-AA52-239F4E7DCE73}"/>
              </a:ext>
            </a:extLst>
          </p:cNvPr>
          <p:cNvSpPr>
            <a:spLocks noGrp="1"/>
          </p:cNvSpPr>
          <p:nvPr>
            <p:ph type="body" sz="quarter" idx="3"/>
          </p:nvPr>
        </p:nvSpPr>
        <p:spPr/>
        <p:txBody>
          <a:bodyPr/>
          <a:lstStyle/>
          <a:p>
            <a:r>
              <a:rPr lang="en-US" dirty="0"/>
              <a:t>Future Workshops</a:t>
            </a:r>
          </a:p>
        </p:txBody>
      </p:sp>
      <p:graphicFrame>
        <p:nvGraphicFramePr>
          <p:cNvPr id="31" name="Content Placeholder 30">
            <a:extLst>
              <a:ext uri="{FF2B5EF4-FFF2-40B4-BE49-F238E27FC236}">
                <a16:creationId xmlns:a16="http://schemas.microsoft.com/office/drawing/2014/main" id="{7A4A066A-E7DE-4A78-AC94-74247F364E54}"/>
              </a:ext>
            </a:extLst>
          </p:cNvPr>
          <p:cNvGraphicFramePr>
            <a:graphicFrameLocks noGrp="1"/>
          </p:cNvGraphicFramePr>
          <p:nvPr>
            <p:ph sz="quarter" idx="4"/>
            <p:extLst>
              <p:ext uri="{D42A27DB-BD31-4B8C-83A1-F6EECF244321}">
                <p14:modId xmlns:p14="http://schemas.microsoft.com/office/powerpoint/2010/main" val="3703089574"/>
              </p:ext>
            </p:extLst>
          </p:nvPr>
        </p:nvGraphicFramePr>
        <p:xfrm>
          <a:off x="6194427" y="2505075"/>
          <a:ext cx="5183188" cy="2520728"/>
        </p:xfrm>
        <a:graphic>
          <a:graphicData uri="http://schemas.openxmlformats.org/drawingml/2006/table">
            <a:tbl>
              <a:tblPr/>
              <a:tblGrid>
                <a:gridCol w="4758005">
                  <a:extLst>
                    <a:ext uri="{9D8B030D-6E8A-4147-A177-3AD203B41FA5}">
                      <a16:colId xmlns:a16="http://schemas.microsoft.com/office/drawing/2014/main" val="471814182"/>
                    </a:ext>
                  </a:extLst>
                </a:gridCol>
                <a:gridCol w="425183">
                  <a:extLst>
                    <a:ext uri="{9D8B030D-6E8A-4147-A177-3AD203B41FA5}">
                      <a16:colId xmlns:a16="http://schemas.microsoft.com/office/drawing/2014/main" val="4054301154"/>
                    </a:ext>
                  </a:extLst>
                </a:gridCol>
              </a:tblGrid>
              <a:tr h="214110">
                <a:tc>
                  <a:txBody>
                    <a:bodyPr/>
                    <a:lstStyle/>
                    <a:p>
                      <a:pPr algn="l" fontAlgn="b"/>
                      <a:r>
                        <a:rPr lang="en-US" sz="1100" b="1" i="0" u="none" strike="noStrike">
                          <a:solidFill>
                            <a:srgbClr val="FFFFFF"/>
                          </a:solidFill>
                          <a:effectLst/>
                          <a:latin typeface="Calibri" panose="020F0502020204030204" pitchFamily="34" charset="0"/>
                        </a:rPr>
                        <a:t>Program Title</a:t>
                      </a:r>
                    </a:p>
                  </a:txBody>
                  <a:tcPr marL="7593" marR="7593" marT="7593" marB="36444" anchor="b">
                    <a:lnL>
                      <a:noFill/>
                    </a:lnL>
                    <a:lnR>
                      <a:noFill/>
                    </a:lnR>
                    <a:lnT>
                      <a:noFill/>
                    </a:lnT>
                    <a:lnB>
                      <a:noFill/>
                    </a:lnB>
                    <a:solidFill>
                      <a:srgbClr val="C0504D"/>
                    </a:solidFill>
                  </a:tcPr>
                </a:tc>
                <a:tc>
                  <a:txBody>
                    <a:bodyPr/>
                    <a:lstStyle/>
                    <a:p>
                      <a:pPr algn="l" fontAlgn="b"/>
                      <a:r>
                        <a:rPr lang="en-US" sz="1100" b="1" i="0" u="none" strike="noStrike">
                          <a:solidFill>
                            <a:srgbClr val="FFFFFF"/>
                          </a:solidFill>
                          <a:effectLst/>
                          <a:latin typeface="Calibri" panose="020F0502020204030204" pitchFamily="34" charset="0"/>
                        </a:rPr>
                        <a:t>Tier</a:t>
                      </a:r>
                    </a:p>
                  </a:txBody>
                  <a:tcPr marL="7593" marR="7593" marT="7593" marB="36444" anchor="b">
                    <a:lnL>
                      <a:noFill/>
                    </a:lnL>
                    <a:lnR>
                      <a:noFill/>
                    </a:lnR>
                    <a:lnT>
                      <a:noFill/>
                    </a:lnT>
                    <a:lnB>
                      <a:noFill/>
                    </a:lnB>
                    <a:solidFill>
                      <a:srgbClr val="C0504D"/>
                    </a:solidFill>
                  </a:tcPr>
                </a:tc>
                <a:extLst>
                  <a:ext uri="{0D108BD9-81ED-4DB2-BD59-A6C34878D82A}">
                    <a16:rowId xmlns:a16="http://schemas.microsoft.com/office/drawing/2014/main" val="3650581203"/>
                  </a:ext>
                </a:extLst>
              </a:tr>
              <a:tr h="214110">
                <a:tc>
                  <a:txBody>
                    <a:bodyPr/>
                    <a:lstStyle/>
                    <a:p>
                      <a:pPr algn="l" fontAlgn="b"/>
                      <a:r>
                        <a:rPr lang="en-US" sz="1100" b="0" i="0" u="none" strike="noStrike">
                          <a:solidFill>
                            <a:srgbClr val="000000"/>
                          </a:solidFill>
                          <a:effectLst/>
                          <a:latin typeface="Calibri" panose="020F0502020204030204" pitchFamily="34" charset="0"/>
                        </a:rPr>
                        <a:t>Introduction to the UW-Madison Leadership Framework</a:t>
                      </a:r>
                    </a:p>
                  </a:txBody>
                  <a:tcPr marL="7593" marR="7593" marT="7593" marB="36444" anchor="b">
                    <a:lnL>
                      <a:noFill/>
                    </a:lnL>
                    <a:lnR>
                      <a:noFill/>
                    </a:lnR>
                    <a:lnT>
                      <a:noFill/>
                    </a:lnT>
                    <a:lnB>
                      <a:noFill/>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593" marR="7593" marT="7593" marB="36444" anchor="b">
                    <a:lnL>
                      <a:noFill/>
                    </a:lnL>
                    <a:lnR>
                      <a:noFill/>
                    </a:lnR>
                    <a:lnT>
                      <a:noFill/>
                    </a:lnT>
                    <a:lnB>
                      <a:noFill/>
                    </a:lnB>
                    <a:solidFill>
                      <a:srgbClr val="D9D9D9"/>
                    </a:solidFill>
                  </a:tcPr>
                </a:tc>
                <a:extLst>
                  <a:ext uri="{0D108BD9-81ED-4DB2-BD59-A6C34878D82A}">
                    <a16:rowId xmlns:a16="http://schemas.microsoft.com/office/drawing/2014/main" val="1011498745"/>
                  </a:ext>
                </a:extLst>
              </a:tr>
              <a:tr h="214110">
                <a:tc>
                  <a:txBody>
                    <a:bodyPr/>
                    <a:lstStyle/>
                    <a:p>
                      <a:pPr algn="l" fontAlgn="b"/>
                      <a:r>
                        <a:rPr lang="en-US" sz="1100" b="0" i="0" u="none" strike="noStrike">
                          <a:solidFill>
                            <a:srgbClr val="000000"/>
                          </a:solidFill>
                          <a:effectLst/>
                          <a:latin typeface="Calibri" panose="020F0502020204030204" pitchFamily="34" charset="0"/>
                        </a:rPr>
                        <a:t>Integrating Leadership Studies into Employee Training</a:t>
                      </a:r>
                    </a:p>
                  </a:txBody>
                  <a:tcPr marL="7593" marR="7593" marT="7593" marB="36444"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593" marR="7593" marT="7593" marB="36444" anchor="b">
                    <a:lnL>
                      <a:noFill/>
                    </a:lnL>
                    <a:lnR>
                      <a:noFill/>
                    </a:lnR>
                    <a:lnT>
                      <a:noFill/>
                    </a:lnT>
                    <a:lnB>
                      <a:noFill/>
                    </a:lnB>
                  </a:tcPr>
                </a:tc>
                <a:extLst>
                  <a:ext uri="{0D108BD9-81ED-4DB2-BD59-A6C34878D82A}">
                    <a16:rowId xmlns:a16="http://schemas.microsoft.com/office/drawing/2014/main" val="3564671579"/>
                  </a:ext>
                </a:extLst>
              </a:tr>
              <a:tr h="214110">
                <a:tc>
                  <a:txBody>
                    <a:bodyPr/>
                    <a:lstStyle/>
                    <a:p>
                      <a:pPr algn="l" fontAlgn="b"/>
                      <a:r>
                        <a:rPr lang="en-US" sz="1100" b="0" i="0" u="none" strike="noStrike">
                          <a:solidFill>
                            <a:srgbClr val="000000"/>
                          </a:solidFill>
                          <a:effectLst/>
                          <a:latin typeface="Calibri" panose="020F0502020204030204" pitchFamily="34" charset="0"/>
                        </a:rPr>
                        <a:t>Utilizing the Leadership Online Self-Assessment Tool</a:t>
                      </a:r>
                    </a:p>
                  </a:txBody>
                  <a:tcPr marL="7593" marR="7593" marT="7593" marB="36444" anchor="b">
                    <a:lnL>
                      <a:noFill/>
                    </a:lnL>
                    <a:lnR>
                      <a:noFill/>
                    </a:lnR>
                    <a:lnT>
                      <a:noFill/>
                    </a:lnT>
                    <a:lnB>
                      <a:noFill/>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593" marR="7593" marT="7593" marB="36444" anchor="b">
                    <a:lnL>
                      <a:noFill/>
                    </a:lnL>
                    <a:lnR>
                      <a:noFill/>
                    </a:lnR>
                    <a:lnT>
                      <a:noFill/>
                    </a:lnT>
                    <a:lnB>
                      <a:noFill/>
                    </a:lnB>
                    <a:solidFill>
                      <a:srgbClr val="D9D9D9"/>
                    </a:solidFill>
                  </a:tcPr>
                </a:tc>
                <a:extLst>
                  <a:ext uri="{0D108BD9-81ED-4DB2-BD59-A6C34878D82A}">
                    <a16:rowId xmlns:a16="http://schemas.microsoft.com/office/drawing/2014/main" val="1315753654"/>
                  </a:ext>
                </a:extLst>
              </a:tr>
              <a:tr h="379628">
                <a:tc>
                  <a:txBody>
                    <a:bodyPr/>
                    <a:lstStyle/>
                    <a:p>
                      <a:pPr algn="l" fontAlgn="b"/>
                      <a:r>
                        <a:rPr lang="en-US" sz="1100" b="0" i="0" u="none" strike="noStrike">
                          <a:solidFill>
                            <a:srgbClr val="000000"/>
                          </a:solidFill>
                          <a:effectLst/>
                          <a:latin typeface="Calibri" panose="020F0502020204030204" pitchFamily="34" charset="0"/>
                        </a:rPr>
                        <a:t>Integrating the UW-Madison Leadership Framework into Employee Evaluation</a:t>
                      </a:r>
                    </a:p>
                  </a:txBody>
                  <a:tcPr marL="7593" marR="7593" marT="7593" marB="36444"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7593" marR="7593" marT="7593" marB="36444" anchor="b">
                    <a:lnL>
                      <a:noFill/>
                    </a:lnL>
                    <a:lnR>
                      <a:noFill/>
                    </a:lnR>
                    <a:lnT>
                      <a:noFill/>
                    </a:lnT>
                    <a:lnB>
                      <a:noFill/>
                    </a:lnB>
                  </a:tcPr>
                </a:tc>
                <a:extLst>
                  <a:ext uri="{0D108BD9-81ED-4DB2-BD59-A6C34878D82A}">
                    <a16:rowId xmlns:a16="http://schemas.microsoft.com/office/drawing/2014/main" val="3141371938"/>
                  </a:ext>
                </a:extLst>
              </a:tr>
              <a:tr h="214110">
                <a:tc>
                  <a:txBody>
                    <a:bodyPr/>
                    <a:lstStyle/>
                    <a:p>
                      <a:pPr algn="l" fontAlgn="b"/>
                      <a:r>
                        <a:rPr lang="en-US" sz="1100" b="0" i="0" u="none" strike="noStrike">
                          <a:solidFill>
                            <a:srgbClr val="000000"/>
                          </a:solidFill>
                          <a:effectLst/>
                          <a:latin typeface="Calibri" panose="020F0502020204030204" pitchFamily="34" charset="0"/>
                        </a:rPr>
                        <a:t>Building Leadership Capacity in Students</a:t>
                      </a:r>
                    </a:p>
                  </a:txBody>
                  <a:tcPr marL="7593" marR="7593" marT="7593" marB="36444" anchor="b">
                    <a:lnL>
                      <a:noFill/>
                    </a:lnL>
                    <a:lnR>
                      <a:noFill/>
                    </a:lnR>
                    <a:lnT>
                      <a:noFill/>
                    </a:lnT>
                    <a:lnB>
                      <a:noFill/>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2</a:t>
                      </a:r>
                    </a:p>
                  </a:txBody>
                  <a:tcPr marL="7593" marR="7593" marT="7593" marB="36444" anchor="b">
                    <a:lnL>
                      <a:noFill/>
                    </a:lnL>
                    <a:lnR>
                      <a:noFill/>
                    </a:lnR>
                    <a:lnT>
                      <a:noFill/>
                    </a:lnT>
                    <a:lnB>
                      <a:noFill/>
                    </a:lnB>
                    <a:solidFill>
                      <a:srgbClr val="D9D9D9"/>
                    </a:solidFill>
                  </a:tcPr>
                </a:tc>
                <a:extLst>
                  <a:ext uri="{0D108BD9-81ED-4DB2-BD59-A6C34878D82A}">
                    <a16:rowId xmlns:a16="http://schemas.microsoft.com/office/drawing/2014/main" val="2350785324"/>
                  </a:ext>
                </a:extLst>
              </a:tr>
              <a:tr h="214110">
                <a:tc>
                  <a:txBody>
                    <a:bodyPr/>
                    <a:lstStyle/>
                    <a:p>
                      <a:pPr algn="l" fontAlgn="b"/>
                      <a:r>
                        <a:rPr lang="en-US" sz="1100" b="0" i="0" u="none" strike="noStrike">
                          <a:solidFill>
                            <a:srgbClr val="000000"/>
                          </a:solidFill>
                          <a:effectLst/>
                          <a:latin typeface="Calibri" panose="020F0502020204030204" pitchFamily="34" charset="0"/>
                        </a:rPr>
                        <a:t>Monitoring Leadership Capacity in Students</a:t>
                      </a:r>
                    </a:p>
                  </a:txBody>
                  <a:tcPr marL="7593" marR="7593" marT="7593" marB="36444"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7593" marR="7593" marT="7593" marB="36444" anchor="b">
                    <a:lnL>
                      <a:noFill/>
                    </a:lnL>
                    <a:lnR>
                      <a:noFill/>
                    </a:lnR>
                    <a:lnT>
                      <a:noFill/>
                    </a:lnT>
                    <a:lnB>
                      <a:noFill/>
                    </a:lnB>
                  </a:tcPr>
                </a:tc>
                <a:extLst>
                  <a:ext uri="{0D108BD9-81ED-4DB2-BD59-A6C34878D82A}">
                    <a16:rowId xmlns:a16="http://schemas.microsoft.com/office/drawing/2014/main" val="1035166452"/>
                  </a:ext>
                </a:extLst>
              </a:tr>
              <a:tr h="214110">
                <a:tc>
                  <a:txBody>
                    <a:bodyPr/>
                    <a:lstStyle/>
                    <a:p>
                      <a:pPr algn="l" fontAlgn="b"/>
                      <a:r>
                        <a:rPr lang="en-US" sz="1100" b="0" i="0" u="none" strike="noStrike">
                          <a:solidFill>
                            <a:srgbClr val="000000"/>
                          </a:solidFill>
                          <a:effectLst/>
                          <a:latin typeface="Calibri" panose="020F0502020204030204" pitchFamily="34" charset="0"/>
                        </a:rPr>
                        <a:t>Using the WiGrow System for Student Development</a:t>
                      </a:r>
                    </a:p>
                  </a:txBody>
                  <a:tcPr marL="7593" marR="7593" marT="7593" marB="36444" anchor="b">
                    <a:lnL>
                      <a:noFill/>
                    </a:lnL>
                    <a:lnR>
                      <a:noFill/>
                    </a:lnR>
                    <a:lnT>
                      <a:noFill/>
                    </a:lnT>
                    <a:lnB>
                      <a:noFill/>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593" marR="7593" marT="7593" marB="36444" anchor="b">
                    <a:lnL>
                      <a:noFill/>
                    </a:lnL>
                    <a:lnR>
                      <a:noFill/>
                    </a:lnR>
                    <a:lnT>
                      <a:noFill/>
                    </a:lnT>
                    <a:lnB>
                      <a:noFill/>
                    </a:lnB>
                    <a:solidFill>
                      <a:srgbClr val="D9D9D9"/>
                    </a:solidFill>
                  </a:tcPr>
                </a:tc>
                <a:extLst>
                  <a:ext uri="{0D108BD9-81ED-4DB2-BD59-A6C34878D82A}">
                    <a16:rowId xmlns:a16="http://schemas.microsoft.com/office/drawing/2014/main" val="2909890183"/>
                  </a:ext>
                </a:extLst>
              </a:tr>
              <a:tr h="214110">
                <a:tc>
                  <a:txBody>
                    <a:bodyPr/>
                    <a:lstStyle/>
                    <a:p>
                      <a:pPr algn="l" fontAlgn="b"/>
                      <a:r>
                        <a:rPr lang="en-US" sz="1100" b="0" i="0" u="none" strike="noStrike">
                          <a:solidFill>
                            <a:srgbClr val="000000"/>
                          </a:solidFill>
                          <a:effectLst/>
                          <a:latin typeface="Calibri" panose="020F0502020204030204" pitchFamily="34" charset="0"/>
                        </a:rPr>
                        <a:t>Transformational Change: Making Leadership Development a Unit Priority</a:t>
                      </a:r>
                    </a:p>
                  </a:txBody>
                  <a:tcPr marL="7593" marR="7593" marT="7593" marB="36444"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a:t>
                      </a:r>
                    </a:p>
                  </a:txBody>
                  <a:tcPr marL="7593" marR="7593" marT="7593" marB="36444" anchor="b">
                    <a:lnL>
                      <a:noFill/>
                    </a:lnL>
                    <a:lnR>
                      <a:noFill/>
                    </a:lnR>
                    <a:lnT>
                      <a:noFill/>
                    </a:lnT>
                    <a:lnB>
                      <a:noFill/>
                    </a:lnB>
                  </a:tcPr>
                </a:tc>
                <a:extLst>
                  <a:ext uri="{0D108BD9-81ED-4DB2-BD59-A6C34878D82A}">
                    <a16:rowId xmlns:a16="http://schemas.microsoft.com/office/drawing/2014/main" val="2224048800"/>
                  </a:ext>
                </a:extLst>
              </a:tr>
              <a:tr h="214110">
                <a:tc>
                  <a:txBody>
                    <a:bodyPr/>
                    <a:lstStyle/>
                    <a:p>
                      <a:pPr algn="l" fontAlgn="b"/>
                      <a:r>
                        <a:rPr lang="en-US" sz="1100" b="0" i="0" u="none" strike="noStrike">
                          <a:solidFill>
                            <a:srgbClr val="000000"/>
                          </a:solidFill>
                          <a:effectLst/>
                          <a:latin typeface="Calibri" panose="020F0502020204030204" pitchFamily="34" charset="0"/>
                        </a:rPr>
                        <a:t>Leadership Certificate Pipeline Programs</a:t>
                      </a:r>
                    </a:p>
                  </a:txBody>
                  <a:tcPr marL="7593" marR="7593" marT="7593" marB="36444" anchor="b">
                    <a:lnL>
                      <a:noFill/>
                    </a:lnL>
                    <a:lnR>
                      <a:noFill/>
                    </a:lnR>
                    <a:lnT>
                      <a:noFill/>
                    </a:lnT>
                    <a:lnB>
                      <a:noFill/>
                    </a:lnB>
                    <a:solidFill>
                      <a:srgbClr val="D9D9D9"/>
                    </a:solidFill>
                  </a:tcPr>
                </a:tc>
                <a:tc>
                  <a:txBody>
                    <a:bodyPr/>
                    <a:lstStyle/>
                    <a:p>
                      <a:pPr algn="r" fontAlgn="b"/>
                      <a:r>
                        <a:rPr lang="en-US" sz="1100" b="0" i="0" u="none" strike="noStrike">
                          <a:solidFill>
                            <a:srgbClr val="000000"/>
                          </a:solidFill>
                          <a:effectLst/>
                          <a:latin typeface="Calibri" panose="020F0502020204030204" pitchFamily="34" charset="0"/>
                        </a:rPr>
                        <a:t>3</a:t>
                      </a:r>
                    </a:p>
                  </a:txBody>
                  <a:tcPr marL="7593" marR="7593" marT="7593" marB="36444" anchor="b">
                    <a:lnL>
                      <a:noFill/>
                    </a:lnL>
                    <a:lnR>
                      <a:noFill/>
                    </a:lnR>
                    <a:lnT>
                      <a:noFill/>
                    </a:lnT>
                    <a:lnB>
                      <a:noFill/>
                    </a:lnB>
                    <a:solidFill>
                      <a:srgbClr val="D9D9D9"/>
                    </a:solidFill>
                  </a:tcPr>
                </a:tc>
                <a:extLst>
                  <a:ext uri="{0D108BD9-81ED-4DB2-BD59-A6C34878D82A}">
                    <a16:rowId xmlns:a16="http://schemas.microsoft.com/office/drawing/2014/main" val="3975031498"/>
                  </a:ext>
                </a:extLst>
              </a:tr>
              <a:tr h="214110">
                <a:tc>
                  <a:txBody>
                    <a:bodyPr/>
                    <a:lstStyle/>
                    <a:p>
                      <a:pPr algn="l" fontAlgn="b"/>
                      <a:r>
                        <a:rPr lang="en-US" sz="1100" b="0" i="0" u="none" strike="noStrike">
                          <a:solidFill>
                            <a:srgbClr val="000000"/>
                          </a:solidFill>
                          <a:effectLst/>
                          <a:latin typeface="Calibri" panose="020F0502020204030204" pitchFamily="34" charset="0"/>
                        </a:rPr>
                        <a:t>The Co-Curricular Lens: Using Capstone Projects</a:t>
                      </a:r>
                    </a:p>
                  </a:txBody>
                  <a:tcPr marL="7593" marR="7593" marT="7593" marB="36444"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a:t>
                      </a:r>
                    </a:p>
                  </a:txBody>
                  <a:tcPr marL="7593" marR="7593" marT="7593" marB="36444" anchor="b">
                    <a:lnL>
                      <a:noFill/>
                    </a:lnL>
                    <a:lnR>
                      <a:noFill/>
                    </a:lnR>
                    <a:lnT>
                      <a:noFill/>
                    </a:lnT>
                    <a:lnB>
                      <a:noFill/>
                    </a:lnB>
                  </a:tcPr>
                </a:tc>
                <a:extLst>
                  <a:ext uri="{0D108BD9-81ED-4DB2-BD59-A6C34878D82A}">
                    <a16:rowId xmlns:a16="http://schemas.microsoft.com/office/drawing/2014/main" val="3403050611"/>
                  </a:ext>
                </a:extLst>
              </a:tr>
            </a:tbl>
          </a:graphicData>
        </a:graphic>
      </p:graphicFrame>
    </p:spTree>
    <p:extLst>
      <p:ext uri="{BB962C8B-B14F-4D97-AF65-F5344CB8AC3E}">
        <p14:creationId xmlns:p14="http://schemas.microsoft.com/office/powerpoint/2010/main" val="1059922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073E1-0BFC-8842-AEE6-521F1C43E20F}"/>
              </a:ext>
            </a:extLst>
          </p:cNvPr>
          <p:cNvSpPr>
            <a:spLocks noGrp="1"/>
          </p:cNvSpPr>
          <p:nvPr>
            <p:ph type="ctrTitle"/>
          </p:nvPr>
        </p:nvSpPr>
        <p:spPr/>
        <p:txBody>
          <a:bodyPr>
            <a:normAutofit/>
          </a:bodyPr>
          <a:lstStyle/>
          <a:p>
            <a:r>
              <a:rPr lang="en-US" dirty="0">
                <a:latin typeface="Lato" panose="020F0502020204030203" pitchFamily="34" charset="0"/>
              </a:rPr>
              <a:t>QUESTIONS?</a:t>
            </a:r>
          </a:p>
        </p:txBody>
      </p:sp>
      <p:sp>
        <p:nvSpPr>
          <p:cNvPr id="3" name="Subtitle 2">
            <a:extLst>
              <a:ext uri="{FF2B5EF4-FFF2-40B4-BE49-F238E27FC236}">
                <a16:creationId xmlns:a16="http://schemas.microsoft.com/office/drawing/2014/main" id="{6F1C42BA-4BA3-8E45-8B39-A5BF4DC57065}"/>
              </a:ext>
            </a:extLst>
          </p:cNvPr>
          <p:cNvSpPr>
            <a:spLocks noGrp="1"/>
          </p:cNvSpPr>
          <p:nvPr>
            <p:ph type="subTitle" idx="1"/>
          </p:nvPr>
        </p:nvSpPr>
        <p:spPr>
          <a:xfrm>
            <a:off x="1524000" y="3975665"/>
            <a:ext cx="9144000" cy="1655762"/>
          </a:xfrm>
        </p:spPr>
        <p:txBody>
          <a:bodyPr>
            <a:normAutofit/>
          </a:bodyPr>
          <a:lstStyle/>
          <a:p>
            <a:r>
              <a:rPr lang="en-US" sz="3200" dirty="0">
                <a:latin typeface="Lato" panose="020F0502020204030203" pitchFamily="34" charset="77"/>
              </a:rPr>
              <a:t>leadership@studentlife.wisc.edu</a:t>
            </a:r>
          </a:p>
        </p:txBody>
      </p:sp>
      <p:cxnSp>
        <p:nvCxnSpPr>
          <p:cNvPr id="6" name="Straight Connector 5">
            <a:extLst>
              <a:ext uri="{FF2B5EF4-FFF2-40B4-BE49-F238E27FC236}">
                <a16:creationId xmlns:a16="http://schemas.microsoft.com/office/drawing/2014/main" id="{4BDD6363-21D9-F84D-B703-E405CFCC8154}"/>
              </a:ext>
            </a:extLst>
          </p:cNvPr>
          <p:cNvCxnSpPr>
            <a:cxnSpLocks/>
          </p:cNvCxnSpPr>
          <p:nvPr/>
        </p:nvCxnSpPr>
        <p:spPr>
          <a:xfrm>
            <a:off x="2862147" y="3696773"/>
            <a:ext cx="646770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47472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A6A15-6E2B-455F-B31C-E363B243A2EF}"/>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487CCA4-6BD5-45FB-B79C-47B9785CED5A}"/>
              </a:ext>
            </a:extLst>
          </p:cNvPr>
          <p:cNvSpPr>
            <a:spLocks noGrp="1"/>
          </p:cNvSpPr>
          <p:nvPr>
            <p:ph idx="1"/>
          </p:nvPr>
        </p:nvSpPr>
        <p:spPr/>
        <p:txBody>
          <a:bodyPr/>
          <a:lstStyle/>
          <a:p>
            <a:r>
              <a:rPr lang="en-US" dirty="0"/>
              <a:t>Defining Leadership</a:t>
            </a:r>
          </a:p>
          <a:p>
            <a:r>
              <a:rPr lang="en-US" dirty="0"/>
              <a:t>Why Engage in Leadership Development?</a:t>
            </a:r>
          </a:p>
          <a:p>
            <a:r>
              <a:rPr lang="en-US" dirty="0"/>
              <a:t>Types of Leadership Development Programs</a:t>
            </a:r>
          </a:p>
          <a:p>
            <a:r>
              <a:rPr lang="en-US" dirty="0"/>
              <a:t>Action Planning</a:t>
            </a:r>
          </a:p>
          <a:p>
            <a:r>
              <a:rPr lang="en-US" dirty="0"/>
              <a:t>Resources</a:t>
            </a:r>
          </a:p>
        </p:txBody>
      </p:sp>
    </p:spTree>
    <p:extLst>
      <p:ext uri="{BB962C8B-B14F-4D97-AF65-F5344CB8AC3E}">
        <p14:creationId xmlns:p14="http://schemas.microsoft.com/office/powerpoint/2010/main" val="1726343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34088-4D02-406D-98BF-AF6CB4A624AB}"/>
              </a:ext>
            </a:extLst>
          </p:cNvPr>
          <p:cNvSpPr>
            <a:spLocks noGrp="1"/>
          </p:cNvSpPr>
          <p:nvPr>
            <p:ph type="title"/>
          </p:nvPr>
        </p:nvSpPr>
        <p:spPr/>
        <p:txBody>
          <a:bodyPr/>
          <a:lstStyle/>
          <a:p>
            <a:r>
              <a:rPr lang="en-US" dirty="0"/>
              <a:t>What is Leadership?</a:t>
            </a:r>
          </a:p>
        </p:txBody>
      </p:sp>
      <p:sp>
        <p:nvSpPr>
          <p:cNvPr id="3" name="Content Placeholder 2">
            <a:extLst>
              <a:ext uri="{FF2B5EF4-FFF2-40B4-BE49-F238E27FC236}">
                <a16:creationId xmlns:a16="http://schemas.microsoft.com/office/drawing/2014/main" id="{724BE508-A4B6-4D4A-B293-C6656A6FEC13}"/>
              </a:ext>
            </a:extLst>
          </p:cNvPr>
          <p:cNvSpPr>
            <a:spLocks noGrp="1"/>
          </p:cNvSpPr>
          <p:nvPr>
            <p:ph idx="1"/>
          </p:nvPr>
        </p:nvSpPr>
        <p:spPr/>
        <p:txBody>
          <a:bodyPr/>
          <a:lstStyle/>
          <a:p>
            <a:r>
              <a:rPr lang="en-US" dirty="0"/>
              <a:t>Pair Share Activity</a:t>
            </a:r>
          </a:p>
          <a:p>
            <a:pPr lvl="1"/>
            <a:r>
              <a:rPr lang="en-US" dirty="0"/>
              <a:t>When you think of leadership, what values, beliefs, and/or behaviors come to mind?</a:t>
            </a:r>
          </a:p>
          <a:p>
            <a:pPr lvl="1"/>
            <a:r>
              <a:rPr lang="en-US" dirty="0"/>
              <a:t>Taking into account your understanding of leadership, which people come to mind and how do they live leadership?</a:t>
            </a:r>
          </a:p>
        </p:txBody>
      </p:sp>
    </p:spTree>
    <p:extLst>
      <p:ext uri="{BB962C8B-B14F-4D97-AF65-F5344CB8AC3E}">
        <p14:creationId xmlns:p14="http://schemas.microsoft.com/office/powerpoint/2010/main" val="322592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2C0F8-E41D-46C6-8F3A-21314DDD29FB}"/>
              </a:ext>
            </a:extLst>
          </p:cNvPr>
          <p:cNvSpPr>
            <a:spLocks noGrp="1"/>
          </p:cNvSpPr>
          <p:nvPr>
            <p:ph type="title"/>
          </p:nvPr>
        </p:nvSpPr>
        <p:spPr/>
        <p:txBody>
          <a:bodyPr/>
          <a:lstStyle/>
          <a:p>
            <a:r>
              <a:rPr lang="en-US" dirty="0"/>
              <a:t>Leadership</a:t>
            </a:r>
          </a:p>
        </p:txBody>
      </p:sp>
      <p:sp>
        <p:nvSpPr>
          <p:cNvPr id="3" name="Content Placeholder 2">
            <a:extLst>
              <a:ext uri="{FF2B5EF4-FFF2-40B4-BE49-F238E27FC236}">
                <a16:creationId xmlns:a16="http://schemas.microsoft.com/office/drawing/2014/main" id="{5BC7025A-CF28-4F8D-9FA0-76BD45879AAB}"/>
              </a:ext>
            </a:extLst>
          </p:cNvPr>
          <p:cNvSpPr>
            <a:spLocks noGrp="1"/>
          </p:cNvSpPr>
          <p:nvPr>
            <p:ph idx="1"/>
          </p:nvPr>
        </p:nvSpPr>
        <p:spPr/>
        <p:txBody>
          <a:bodyPr/>
          <a:lstStyle/>
          <a:p>
            <a:pPr marL="0" indent="0">
              <a:buNone/>
            </a:pPr>
            <a:r>
              <a:rPr lang="en-US" dirty="0"/>
              <a:t>Empowering yourself and others to engage in the transformation of beliefs, values, attitudes, and behaviors.</a:t>
            </a:r>
          </a:p>
          <a:p>
            <a:pPr lvl="1"/>
            <a:r>
              <a:rPr lang="en-US" dirty="0"/>
              <a:t>Changing values, beliefs, culture, or behaviors. </a:t>
            </a:r>
          </a:p>
          <a:p>
            <a:pPr lvl="1"/>
            <a:r>
              <a:rPr lang="en-US" dirty="0"/>
              <a:t>Process oriented. </a:t>
            </a:r>
          </a:p>
          <a:p>
            <a:pPr lvl="1"/>
            <a:r>
              <a:rPr lang="en-US" dirty="0"/>
              <a:t>Power is within all members at all levels.</a:t>
            </a:r>
          </a:p>
          <a:p>
            <a:pPr lvl="1"/>
            <a:r>
              <a:rPr lang="en-US" dirty="0"/>
              <a:t>Momentary &amp; hard to identify. </a:t>
            </a:r>
          </a:p>
          <a:p>
            <a:endParaRPr lang="en-US" dirty="0"/>
          </a:p>
        </p:txBody>
      </p:sp>
    </p:spTree>
    <p:extLst>
      <p:ext uri="{BB962C8B-B14F-4D97-AF65-F5344CB8AC3E}">
        <p14:creationId xmlns:p14="http://schemas.microsoft.com/office/powerpoint/2010/main" val="2446325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CB6D-B540-4B43-9E11-4E3F77E0EACF}"/>
              </a:ext>
            </a:extLst>
          </p:cNvPr>
          <p:cNvSpPr>
            <a:spLocks noGrp="1"/>
          </p:cNvSpPr>
          <p:nvPr>
            <p:ph type="title"/>
          </p:nvPr>
        </p:nvSpPr>
        <p:spPr/>
        <p:txBody>
          <a:bodyPr/>
          <a:lstStyle/>
          <a:p>
            <a:r>
              <a:rPr lang="en-US" dirty="0"/>
              <a:t>Why Engage in Leadership Development?</a:t>
            </a:r>
          </a:p>
        </p:txBody>
      </p:sp>
      <p:sp>
        <p:nvSpPr>
          <p:cNvPr id="3" name="Content Placeholder 2">
            <a:extLst>
              <a:ext uri="{FF2B5EF4-FFF2-40B4-BE49-F238E27FC236}">
                <a16:creationId xmlns:a16="http://schemas.microsoft.com/office/drawing/2014/main" id="{E6D45AA9-F564-48B2-BE2A-5B808CDDB6A3}"/>
              </a:ext>
            </a:extLst>
          </p:cNvPr>
          <p:cNvSpPr>
            <a:spLocks noGrp="1"/>
          </p:cNvSpPr>
          <p:nvPr>
            <p:ph idx="1"/>
          </p:nvPr>
        </p:nvSpPr>
        <p:spPr/>
        <p:txBody>
          <a:bodyPr>
            <a:normAutofit/>
          </a:bodyPr>
          <a:lstStyle/>
          <a:p>
            <a:pPr marL="0" indent="0">
              <a:buNone/>
            </a:pPr>
            <a:r>
              <a:rPr lang="en-US" dirty="0"/>
              <a:t>Employer’s Top Five Career Readiness Competencies (</a:t>
            </a:r>
            <a:r>
              <a:rPr lang="en-US" i="1" dirty="0"/>
              <a:t>NACE, 2020</a:t>
            </a:r>
            <a:r>
              <a:rPr lang="en-US" dirty="0"/>
              <a:t>)</a:t>
            </a:r>
          </a:p>
          <a:p>
            <a:pPr marL="0" indent="0">
              <a:buNone/>
            </a:pPr>
            <a:endParaRPr lang="en-US" dirty="0"/>
          </a:p>
          <a:p>
            <a:pPr marL="514350" indent="-514350">
              <a:buFont typeface="+mj-lt"/>
              <a:buAutoNum type="arabicPeriod"/>
            </a:pPr>
            <a:r>
              <a:rPr lang="en-US" dirty="0"/>
              <a:t>Critical Thinking/Problem Solving</a:t>
            </a:r>
          </a:p>
          <a:p>
            <a:pPr marL="514350" indent="-514350">
              <a:buFont typeface="+mj-lt"/>
              <a:buAutoNum type="arabicPeriod"/>
            </a:pPr>
            <a:r>
              <a:rPr lang="en-US" dirty="0"/>
              <a:t>Teamwork/Collaboration</a:t>
            </a:r>
          </a:p>
          <a:p>
            <a:pPr marL="514350" indent="-514350">
              <a:buFont typeface="+mj-lt"/>
              <a:buAutoNum type="arabicPeriod"/>
            </a:pPr>
            <a:r>
              <a:rPr lang="en-US" dirty="0"/>
              <a:t>Professionalism/Work Ethic</a:t>
            </a:r>
          </a:p>
          <a:p>
            <a:pPr marL="514350" indent="-514350">
              <a:buFont typeface="+mj-lt"/>
              <a:buAutoNum type="arabicPeriod"/>
            </a:pPr>
            <a:r>
              <a:rPr lang="en-US" dirty="0"/>
              <a:t>Oral/Written Communications </a:t>
            </a:r>
          </a:p>
          <a:p>
            <a:pPr marL="514350" indent="-514350">
              <a:buFont typeface="+mj-lt"/>
              <a:buAutoNum type="arabicPeriod"/>
            </a:pPr>
            <a:r>
              <a:rPr lang="en-US" dirty="0"/>
              <a:t>Leadership</a:t>
            </a:r>
          </a:p>
        </p:txBody>
      </p:sp>
    </p:spTree>
    <p:extLst>
      <p:ext uri="{BB962C8B-B14F-4D97-AF65-F5344CB8AC3E}">
        <p14:creationId xmlns:p14="http://schemas.microsoft.com/office/powerpoint/2010/main" val="1878950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16091-8C78-4DBA-B657-9850FC83CB29}"/>
              </a:ext>
            </a:extLst>
          </p:cNvPr>
          <p:cNvSpPr>
            <a:spLocks noGrp="1"/>
          </p:cNvSpPr>
          <p:nvPr>
            <p:ph type="title"/>
          </p:nvPr>
        </p:nvSpPr>
        <p:spPr/>
        <p:txBody>
          <a:bodyPr/>
          <a:lstStyle/>
          <a:p>
            <a:r>
              <a:rPr lang="en-US" dirty="0"/>
              <a:t>Why Engage in Leadership Development?</a:t>
            </a:r>
          </a:p>
        </p:txBody>
      </p:sp>
      <p:graphicFrame>
        <p:nvGraphicFramePr>
          <p:cNvPr id="10" name="Content Placeholder 9">
            <a:extLst>
              <a:ext uri="{FF2B5EF4-FFF2-40B4-BE49-F238E27FC236}">
                <a16:creationId xmlns:a16="http://schemas.microsoft.com/office/drawing/2014/main" id="{BBCE5251-3072-46BB-8FB9-BA7ADA277824}"/>
              </a:ext>
            </a:extLst>
          </p:cNvPr>
          <p:cNvGraphicFramePr>
            <a:graphicFrameLocks noGrp="1"/>
          </p:cNvGraphicFramePr>
          <p:nvPr>
            <p:ph idx="1"/>
            <p:extLst>
              <p:ext uri="{D42A27DB-BD31-4B8C-83A1-F6EECF244321}">
                <p14:modId xmlns:p14="http://schemas.microsoft.com/office/powerpoint/2010/main" val="2927035994"/>
              </p:ext>
            </p:extLst>
          </p:nvPr>
        </p:nvGraphicFramePr>
        <p:xfrm>
          <a:off x="838200" y="1825625"/>
          <a:ext cx="10515600" cy="450298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27539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CB6D-B540-4B43-9E11-4E3F77E0EACF}"/>
              </a:ext>
            </a:extLst>
          </p:cNvPr>
          <p:cNvSpPr>
            <a:spLocks noGrp="1"/>
          </p:cNvSpPr>
          <p:nvPr>
            <p:ph type="title"/>
          </p:nvPr>
        </p:nvSpPr>
        <p:spPr/>
        <p:txBody>
          <a:bodyPr/>
          <a:lstStyle/>
          <a:p>
            <a:r>
              <a:rPr lang="en-US" dirty="0"/>
              <a:t>Why Engage in Leadership Development?</a:t>
            </a:r>
          </a:p>
        </p:txBody>
      </p:sp>
      <p:sp>
        <p:nvSpPr>
          <p:cNvPr id="3" name="Content Placeholder 2">
            <a:extLst>
              <a:ext uri="{FF2B5EF4-FFF2-40B4-BE49-F238E27FC236}">
                <a16:creationId xmlns:a16="http://schemas.microsoft.com/office/drawing/2014/main" id="{E6D45AA9-F564-48B2-BE2A-5B808CDDB6A3}"/>
              </a:ext>
            </a:extLst>
          </p:cNvPr>
          <p:cNvSpPr>
            <a:spLocks noGrp="1"/>
          </p:cNvSpPr>
          <p:nvPr>
            <p:ph idx="1"/>
          </p:nvPr>
        </p:nvSpPr>
        <p:spPr/>
        <p:txBody>
          <a:bodyPr/>
          <a:lstStyle/>
          <a:p>
            <a:pPr marL="0" indent="0">
              <a:buNone/>
            </a:pPr>
            <a:r>
              <a:rPr lang="en-US" dirty="0"/>
              <a:t>Liberal Education and the Future of Work (</a:t>
            </a:r>
            <a:r>
              <a:rPr lang="en-US" i="1" dirty="0"/>
              <a:t>AACU, 2018</a:t>
            </a:r>
            <a:r>
              <a:rPr lang="en-US" dirty="0"/>
              <a:t>)</a:t>
            </a:r>
          </a:p>
          <a:p>
            <a:r>
              <a:rPr lang="en-US" dirty="0"/>
              <a:t>“Internships and apprenticeships stand out as the applied learning experiences most highly valued by employers.”</a:t>
            </a:r>
          </a:p>
          <a:p>
            <a:pPr marL="0" indent="0">
              <a:buNone/>
            </a:pPr>
            <a:endParaRPr lang="en-US" dirty="0"/>
          </a:p>
          <a:p>
            <a:r>
              <a:rPr lang="en-US" b="1" dirty="0"/>
              <a:t>“93% of executives </a:t>
            </a:r>
            <a:r>
              <a:rPr lang="en-US" dirty="0"/>
              <a:t>and </a:t>
            </a:r>
            <a:r>
              <a:rPr lang="en-US" b="1" dirty="0"/>
              <a:t>94% of hiring managers </a:t>
            </a:r>
            <a:r>
              <a:rPr lang="en-US" dirty="0"/>
              <a:t>say that they would be </a:t>
            </a:r>
            <a:r>
              <a:rPr lang="en-US" b="1" dirty="0"/>
              <a:t>more likely to hire a recent graduate</a:t>
            </a:r>
            <a:r>
              <a:rPr lang="en-US" dirty="0"/>
              <a:t> who has held an internship or apprenticeship with a company or organization.”</a:t>
            </a:r>
          </a:p>
        </p:txBody>
      </p:sp>
    </p:spTree>
    <p:extLst>
      <p:ext uri="{BB962C8B-B14F-4D97-AF65-F5344CB8AC3E}">
        <p14:creationId xmlns:p14="http://schemas.microsoft.com/office/powerpoint/2010/main" val="1267604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CB6D-B540-4B43-9E11-4E3F77E0EACF}"/>
              </a:ext>
            </a:extLst>
          </p:cNvPr>
          <p:cNvSpPr>
            <a:spLocks noGrp="1"/>
          </p:cNvSpPr>
          <p:nvPr>
            <p:ph type="title"/>
          </p:nvPr>
        </p:nvSpPr>
        <p:spPr/>
        <p:txBody>
          <a:bodyPr/>
          <a:lstStyle/>
          <a:p>
            <a:r>
              <a:rPr lang="en-US" dirty="0"/>
              <a:t>Why Engage in Leadership Development?</a:t>
            </a:r>
          </a:p>
        </p:txBody>
      </p:sp>
      <p:sp>
        <p:nvSpPr>
          <p:cNvPr id="3" name="Content Placeholder 2">
            <a:extLst>
              <a:ext uri="{FF2B5EF4-FFF2-40B4-BE49-F238E27FC236}">
                <a16:creationId xmlns:a16="http://schemas.microsoft.com/office/drawing/2014/main" id="{E6D45AA9-F564-48B2-BE2A-5B808CDDB6A3}"/>
              </a:ext>
            </a:extLst>
          </p:cNvPr>
          <p:cNvSpPr>
            <a:spLocks noGrp="1"/>
          </p:cNvSpPr>
          <p:nvPr>
            <p:ph idx="1"/>
          </p:nvPr>
        </p:nvSpPr>
        <p:spPr/>
        <p:txBody>
          <a:bodyPr/>
          <a:lstStyle/>
          <a:p>
            <a:pPr marL="0" indent="0">
              <a:buNone/>
            </a:pPr>
            <a:r>
              <a:rPr lang="en-US" dirty="0"/>
              <a:t>Initial Thoughts</a:t>
            </a:r>
          </a:p>
          <a:p>
            <a:r>
              <a:rPr lang="en-US" dirty="0"/>
              <a:t>Gap between students’ leadership competency level vs. preparedness.</a:t>
            </a:r>
          </a:p>
          <a:p>
            <a:r>
              <a:rPr lang="en-US" dirty="0"/>
              <a:t>On-campus student employment as a solution.</a:t>
            </a:r>
          </a:p>
          <a:p>
            <a:endParaRPr lang="en-US" dirty="0"/>
          </a:p>
          <a:p>
            <a:pPr marL="0" indent="0" algn="ctr">
              <a:buNone/>
            </a:pPr>
            <a:r>
              <a:rPr lang="en-US" dirty="0"/>
              <a:t>How do we measure student’s leadership development outcomes and the effects of our employment opportunities on those outcomes? </a:t>
            </a:r>
          </a:p>
        </p:txBody>
      </p:sp>
    </p:spTree>
    <p:extLst>
      <p:ext uri="{BB962C8B-B14F-4D97-AF65-F5344CB8AC3E}">
        <p14:creationId xmlns:p14="http://schemas.microsoft.com/office/powerpoint/2010/main" val="3866594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4CB6D-B540-4B43-9E11-4E3F77E0EACF}"/>
              </a:ext>
            </a:extLst>
          </p:cNvPr>
          <p:cNvSpPr>
            <a:spLocks noGrp="1"/>
          </p:cNvSpPr>
          <p:nvPr>
            <p:ph type="title"/>
          </p:nvPr>
        </p:nvSpPr>
        <p:spPr/>
        <p:txBody>
          <a:bodyPr/>
          <a:lstStyle/>
          <a:p>
            <a:r>
              <a:rPr lang="en-US" dirty="0"/>
              <a:t>Why Engage in Leadership Development?</a:t>
            </a:r>
          </a:p>
        </p:txBody>
      </p:sp>
      <p:sp>
        <p:nvSpPr>
          <p:cNvPr id="3" name="Content Placeholder 2">
            <a:extLst>
              <a:ext uri="{FF2B5EF4-FFF2-40B4-BE49-F238E27FC236}">
                <a16:creationId xmlns:a16="http://schemas.microsoft.com/office/drawing/2014/main" id="{E6D45AA9-F564-48B2-BE2A-5B808CDDB6A3}"/>
              </a:ext>
            </a:extLst>
          </p:cNvPr>
          <p:cNvSpPr>
            <a:spLocks noGrp="1"/>
          </p:cNvSpPr>
          <p:nvPr>
            <p:ph idx="1"/>
          </p:nvPr>
        </p:nvSpPr>
        <p:spPr/>
        <p:txBody>
          <a:bodyPr>
            <a:normAutofit/>
          </a:bodyPr>
          <a:lstStyle/>
          <a:p>
            <a:pPr marL="0" indent="0">
              <a:buNone/>
            </a:pPr>
            <a:r>
              <a:rPr lang="en-US" dirty="0"/>
              <a:t>UW-Madison &amp; the 2018 Multi-Institutional Study of Leadership (MSL)</a:t>
            </a:r>
          </a:p>
          <a:p>
            <a:r>
              <a:rPr lang="en-US" dirty="0"/>
              <a:t>What is the MSL?</a:t>
            </a:r>
          </a:p>
          <a:p>
            <a:pPr lvl="1"/>
            <a:r>
              <a:rPr lang="en-US" dirty="0"/>
              <a:t>An international research program focused on understanding the influences of higher education in shaping socially responsible leadership capacity and other leadership-related outcomes.</a:t>
            </a:r>
          </a:p>
          <a:p>
            <a:r>
              <a:rPr lang="en-US" dirty="0"/>
              <a:t>Why engage in the study?</a:t>
            </a:r>
          </a:p>
          <a:p>
            <a:pPr lvl="1"/>
            <a:r>
              <a:rPr lang="en-US" dirty="0"/>
              <a:t>To understand which student experiences are associated with leadership development.</a:t>
            </a:r>
          </a:p>
          <a:p>
            <a:pPr marL="0" indent="0">
              <a:buNone/>
            </a:pPr>
            <a:endParaRPr lang="en-US" dirty="0"/>
          </a:p>
        </p:txBody>
      </p:sp>
    </p:spTree>
    <p:extLst>
      <p:ext uri="{BB962C8B-B14F-4D97-AF65-F5344CB8AC3E}">
        <p14:creationId xmlns:p14="http://schemas.microsoft.com/office/powerpoint/2010/main" val="2841244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TM02900722[[fn=Ion Boardroom]]</Template>
  <TotalTime>2495</TotalTime>
  <Words>1064</Words>
  <Application>Microsoft Office PowerPoint</Application>
  <PresentationFormat>Widescreen</PresentationFormat>
  <Paragraphs>158</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Lato</vt:lpstr>
      <vt:lpstr>Office Theme</vt:lpstr>
      <vt:lpstr>Benefits of Building Leadership Capacity</vt:lpstr>
      <vt:lpstr>Agenda</vt:lpstr>
      <vt:lpstr>What is Leadership?</vt:lpstr>
      <vt:lpstr>Leadership</vt:lpstr>
      <vt:lpstr>Why Engage in Leadership Development?</vt:lpstr>
      <vt:lpstr>Why Engage in Leadership Development?</vt:lpstr>
      <vt:lpstr>Why Engage in Leadership Development?</vt:lpstr>
      <vt:lpstr>Why Engage in Leadership Development?</vt:lpstr>
      <vt:lpstr>Why Engage in Leadership Development?</vt:lpstr>
      <vt:lpstr>Why Engage in Leadership Development?</vt:lpstr>
      <vt:lpstr>Types of Leadership Development Programs</vt:lpstr>
      <vt:lpstr>Types of Leadership Development Programs</vt:lpstr>
      <vt:lpstr>Types of Leadership Development Programs</vt:lpstr>
      <vt:lpstr>Action Planning</vt:lpstr>
      <vt:lpstr>Action Planning</vt:lpstr>
      <vt:lpstr>Resources</vt:lpstr>
      <vt:lpstr>QUESTIONS?</vt:lpstr>
    </vt:vector>
  </TitlesOfParts>
  <Company>UW 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 at UW</dc:title>
  <dc:creator>larry.jolon@wisc.edu</dc:creator>
  <cp:lastModifiedBy>Larry Jolon</cp:lastModifiedBy>
  <cp:revision>229</cp:revision>
  <cp:lastPrinted>2019-07-08T16:34:52Z</cp:lastPrinted>
  <dcterms:created xsi:type="dcterms:W3CDTF">2019-05-13T16:43:41Z</dcterms:created>
  <dcterms:modified xsi:type="dcterms:W3CDTF">2020-02-26T22:36:43Z</dcterms:modified>
</cp:coreProperties>
</file>