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52" r:id="rId1"/>
  </p:sldMasterIdLst>
  <p:handoutMasterIdLst>
    <p:handoutMasterId r:id="rId70"/>
  </p:handoutMasterIdLst>
  <p:sldIdLst>
    <p:sldId id="259" r:id="rId2"/>
    <p:sldId id="316" r:id="rId3"/>
    <p:sldId id="305" r:id="rId4"/>
    <p:sldId id="261" r:id="rId5"/>
    <p:sldId id="263" r:id="rId6"/>
    <p:sldId id="265" r:id="rId7"/>
    <p:sldId id="380" r:id="rId8"/>
    <p:sldId id="266" r:id="rId9"/>
    <p:sldId id="267" r:id="rId10"/>
    <p:sldId id="367" r:id="rId11"/>
    <p:sldId id="370" r:id="rId12"/>
    <p:sldId id="369" r:id="rId13"/>
    <p:sldId id="368" r:id="rId14"/>
    <p:sldId id="268" r:id="rId15"/>
    <p:sldId id="269" r:id="rId16"/>
    <p:sldId id="317" r:id="rId17"/>
    <p:sldId id="272" r:id="rId18"/>
    <p:sldId id="295" r:id="rId19"/>
    <p:sldId id="274" r:id="rId20"/>
    <p:sldId id="378" r:id="rId21"/>
    <p:sldId id="296" r:id="rId22"/>
    <p:sldId id="275" r:id="rId23"/>
    <p:sldId id="365" r:id="rId24"/>
    <p:sldId id="276" r:id="rId25"/>
    <p:sldId id="277" r:id="rId26"/>
    <p:sldId id="373" r:id="rId27"/>
    <p:sldId id="278" r:id="rId28"/>
    <p:sldId id="321" r:id="rId29"/>
    <p:sldId id="319" r:id="rId30"/>
    <p:sldId id="320" r:id="rId31"/>
    <p:sldId id="366" r:id="rId32"/>
    <p:sldId id="279" r:id="rId33"/>
    <p:sldId id="280" r:id="rId34"/>
    <p:sldId id="281" r:id="rId35"/>
    <p:sldId id="355" r:id="rId36"/>
    <p:sldId id="356" r:id="rId37"/>
    <p:sldId id="371" r:id="rId38"/>
    <p:sldId id="372" r:id="rId39"/>
    <p:sldId id="354" r:id="rId40"/>
    <p:sldId id="364" r:id="rId41"/>
    <p:sldId id="300" r:id="rId42"/>
    <p:sldId id="362" r:id="rId43"/>
    <p:sldId id="335" r:id="rId44"/>
    <p:sldId id="326" r:id="rId45"/>
    <p:sldId id="332" r:id="rId46"/>
    <p:sldId id="333" r:id="rId47"/>
    <p:sldId id="336" r:id="rId48"/>
    <p:sldId id="337" r:id="rId49"/>
    <p:sldId id="338" r:id="rId50"/>
    <p:sldId id="363" r:id="rId51"/>
    <p:sldId id="328" r:id="rId52"/>
    <p:sldId id="329" r:id="rId53"/>
    <p:sldId id="330" r:id="rId54"/>
    <p:sldId id="331" r:id="rId55"/>
    <p:sldId id="323" r:id="rId56"/>
    <p:sldId id="290" r:id="rId57"/>
    <p:sldId id="291" r:id="rId58"/>
    <p:sldId id="292" r:id="rId59"/>
    <p:sldId id="293" r:id="rId60"/>
    <p:sldId id="311" r:id="rId61"/>
    <p:sldId id="339" r:id="rId62"/>
    <p:sldId id="314" r:id="rId63"/>
    <p:sldId id="315" r:id="rId64"/>
    <p:sldId id="374" r:id="rId65"/>
    <p:sldId id="375" r:id="rId66"/>
    <p:sldId id="376" r:id="rId67"/>
    <p:sldId id="377" r:id="rId68"/>
    <p:sldId id="351" r:id="rId6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6" autoAdjust="0"/>
    <p:restoredTop sz="94639" autoAdjust="0"/>
  </p:normalViewPr>
  <p:slideViewPr>
    <p:cSldViewPr>
      <p:cViewPr varScale="1">
        <p:scale>
          <a:sx n="114" d="100"/>
          <a:sy n="114" d="100"/>
        </p:scale>
        <p:origin x="1278" y="10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63BD3D4-81C7-4F9E-9381-425DAA8D1C47}" type="datetimeFigureOut">
              <a:rPr lang="en-US" smtClean="0"/>
              <a:t>5/26/2022</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2A58211-38D4-414E-A5CB-D7CEE8E48E61}" type="slidenum">
              <a:rPr lang="en-US" smtClean="0"/>
              <a:t>‹#›</a:t>
            </a:fld>
            <a:endParaRPr lang="en-US"/>
          </a:p>
        </p:txBody>
      </p:sp>
    </p:spTree>
    <p:extLst>
      <p:ext uri="{BB962C8B-B14F-4D97-AF65-F5344CB8AC3E}">
        <p14:creationId xmlns:p14="http://schemas.microsoft.com/office/powerpoint/2010/main" val="155359798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95400"/>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200400"/>
            <a:ext cx="6400800" cy="24384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275671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2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7924800" cy="1143000"/>
          </a:xfrm>
        </p:spPr>
        <p:txBody>
          <a:bodyPr/>
          <a:lstStyle/>
          <a:p>
            <a:r>
              <a:rPr lang="en-US" dirty="0"/>
              <a:t>Click to edit Master title style</a:t>
            </a:r>
          </a:p>
        </p:txBody>
      </p:sp>
      <p:sp>
        <p:nvSpPr>
          <p:cNvPr id="3" name="Content Placeholder 2"/>
          <p:cNvSpPr>
            <a:spLocks noGrp="1"/>
          </p:cNvSpPr>
          <p:nvPr>
            <p:ph idx="1"/>
          </p:nvPr>
        </p:nvSpPr>
        <p:spPr>
          <a:xfrm>
            <a:off x="609600" y="2133600"/>
            <a:ext cx="7924800" cy="3992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7782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t="-2000" b="-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954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954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1266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t="-2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544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188356"/>
            <a:ext cx="9144000" cy="666546"/>
          </a:xfrm>
          <a:prstGeom prst="rect">
            <a:avLst/>
          </a:prstGeom>
        </p:spPr>
        <p:txBody>
          <a:bodyPr/>
          <a:lstStyle>
            <a:lvl1pPr>
              <a:defRPr sz="3800">
                <a:solidFill>
                  <a:srgbClr val="C20027"/>
                </a:solidFill>
                <a:effectLst>
                  <a:outerShdw blurRad="50800" dist="38100" dir="2700000" algn="tl" rotWithShape="0">
                    <a:srgbClr val="000000">
                      <a:alpha val="25000"/>
                    </a:srgbClr>
                  </a:outerShdw>
                </a:effectLst>
              </a:defRPr>
            </a:lvl1pPr>
          </a:lstStyle>
          <a:p>
            <a:r>
              <a:rPr lang="en-US"/>
              <a:t>Click to edit Master title style</a:t>
            </a:r>
            <a:endParaRPr lang="en-US" dirty="0"/>
          </a:p>
        </p:txBody>
      </p:sp>
      <p:sp>
        <p:nvSpPr>
          <p:cNvPr id="7" name="Text Placeholder 6"/>
          <p:cNvSpPr>
            <a:spLocks noGrp="1"/>
          </p:cNvSpPr>
          <p:nvPr>
            <p:ph type="body" sz="quarter" idx="10"/>
          </p:nvPr>
        </p:nvSpPr>
        <p:spPr>
          <a:xfrm>
            <a:off x="800100" y="2006600"/>
            <a:ext cx="7607300" cy="4114800"/>
          </a:xfrm>
          <a:prstGeom prst="rect">
            <a:avLst/>
          </a:prstGeom>
        </p:spPr>
        <p:txBody>
          <a:bodyPr vert="horz"/>
          <a:lstStyle>
            <a:lvl1pPr>
              <a:buFontTx/>
              <a:buNone/>
              <a:defRPr sz="2500">
                <a:solidFill>
                  <a:schemeClr val="tx1">
                    <a:lumMod val="75000"/>
                    <a:lumOff val="25000"/>
                  </a:schemeClr>
                </a:solidFill>
              </a:defRPr>
            </a:lvl1pPr>
          </a:lstStyle>
          <a:p>
            <a:pPr lvl="0"/>
            <a:r>
              <a:rPr lang="en-US"/>
              <a:t>Click to edit Master text styles</a:t>
            </a:r>
          </a:p>
        </p:txBody>
      </p:sp>
    </p:spTree>
    <p:extLst>
      <p:ext uri="{BB962C8B-B14F-4D97-AF65-F5344CB8AC3E}">
        <p14:creationId xmlns:p14="http://schemas.microsoft.com/office/powerpoint/2010/main" val="876721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188356"/>
            <a:ext cx="9144000" cy="666546"/>
          </a:xfrm>
          <a:prstGeom prst="rect">
            <a:avLst/>
          </a:prstGeom>
        </p:spPr>
        <p:txBody>
          <a:bodyPr/>
          <a:lstStyle>
            <a:lvl1pPr>
              <a:defRPr sz="3800">
                <a:solidFill>
                  <a:srgbClr val="C20027"/>
                </a:solidFill>
                <a:effectLst>
                  <a:outerShdw blurRad="50800" dist="38100" dir="2700000" algn="tl" rotWithShape="0">
                    <a:srgbClr val="000000">
                      <a:alpha val="25000"/>
                    </a:srgbClr>
                  </a:outerShdw>
                </a:effectLst>
              </a:defRPr>
            </a:lvl1pPr>
          </a:lstStyle>
          <a:p>
            <a:r>
              <a:rPr lang="en-US"/>
              <a:t>Click to edit Master title style</a:t>
            </a:r>
            <a:endParaRPr lang="en-US" dirty="0"/>
          </a:p>
        </p:txBody>
      </p:sp>
      <p:sp>
        <p:nvSpPr>
          <p:cNvPr id="7" name="Text Placeholder 6"/>
          <p:cNvSpPr>
            <a:spLocks noGrp="1"/>
          </p:cNvSpPr>
          <p:nvPr>
            <p:ph type="body" sz="quarter" idx="10"/>
          </p:nvPr>
        </p:nvSpPr>
        <p:spPr>
          <a:xfrm>
            <a:off x="800100" y="2006600"/>
            <a:ext cx="7607300" cy="4114800"/>
          </a:xfrm>
          <a:prstGeom prst="rect">
            <a:avLst/>
          </a:prstGeom>
        </p:spPr>
        <p:txBody>
          <a:bodyPr vert="horz"/>
          <a:lstStyle>
            <a:lvl1pPr>
              <a:buFontTx/>
              <a:buNone/>
              <a:defRPr sz="2500">
                <a:solidFill>
                  <a:schemeClr val="tx1">
                    <a:lumMod val="75000"/>
                    <a:lumOff val="25000"/>
                  </a:schemeClr>
                </a:solidFill>
              </a:defRPr>
            </a:lvl1pPr>
          </a:lstStyle>
          <a:p>
            <a:pPr lvl="0"/>
            <a:r>
              <a:rPr lang="en-US"/>
              <a:t>Click to edit Master text styles</a:t>
            </a:r>
          </a:p>
        </p:txBody>
      </p:sp>
    </p:spTree>
    <p:extLst>
      <p:ext uri="{BB962C8B-B14F-4D97-AF65-F5344CB8AC3E}">
        <p14:creationId xmlns:p14="http://schemas.microsoft.com/office/powerpoint/2010/main" val="3765651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188356"/>
            <a:ext cx="9144000" cy="666546"/>
          </a:xfrm>
          <a:prstGeom prst="rect">
            <a:avLst/>
          </a:prstGeom>
        </p:spPr>
        <p:txBody>
          <a:bodyPr/>
          <a:lstStyle>
            <a:lvl1pPr>
              <a:defRPr sz="3800">
                <a:solidFill>
                  <a:srgbClr val="C20027"/>
                </a:solidFill>
                <a:effectLst>
                  <a:outerShdw blurRad="50800" dist="38100" dir="2700000" algn="tl" rotWithShape="0">
                    <a:srgbClr val="000000">
                      <a:alpha val="25000"/>
                    </a:srgbClr>
                  </a:outerShdw>
                </a:effectLst>
              </a:defRPr>
            </a:lvl1pPr>
          </a:lstStyle>
          <a:p>
            <a:r>
              <a:rPr lang="en-US"/>
              <a:t>Click to edit Master title style</a:t>
            </a:r>
            <a:endParaRPr lang="en-US" dirty="0"/>
          </a:p>
        </p:txBody>
      </p:sp>
      <p:sp>
        <p:nvSpPr>
          <p:cNvPr id="7" name="Text Placeholder 6"/>
          <p:cNvSpPr>
            <a:spLocks noGrp="1"/>
          </p:cNvSpPr>
          <p:nvPr>
            <p:ph type="body" sz="quarter" idx="10"/>
          </p:nvPr>
        </p:nvSpPr>
        <p:spPr>
          <a:xfrm>
            <a:off x="800100" y="2006600"/>
            <a:ext cx="7607300" cy="4114800"/>
          </a:xfrm>
          <a:prstGeom prst="rect">
            <a:avLst/>
          </a:prstGeom>
        </p:spPr>
        <p:txBody>
          <a:bodyPr vert="horz"/>
          <a:lstStyle>
            <a:lvl1pPr>
              <a:buFontTx/>
              <a:buNone/>
              <a:defRPr sz="2500">
                <a:solidFill>
                  <a:schemeClr val="tx1">
                    <a:lumMod val="75000"/>
                    <a:lumOff val="25000"/>
                  </a:schemeClr>
                </a:solidFill>
              </a:defRPr>
            </a:lvl1pPr>
          </a:lstStyle>
          <a:p>
            <a:pPr lvl="0"/>
            <a:r>
              <a:rPr lang="en-US"/>
              <a:t>Click to edit Master text styles</a:t>
            </a:r>
          </a:p>
        </p:txBody>
      </p:sp>
    </p:spTree>
    <p:extLst>
      <p:ext uri="{BB962C8B-B14F-4D97-AF65-F5344CB8AC3E}">
        <p14:creationId xmlns:p14="http://schemas.microsoft.com/office/powerpoint/2010/main" val="1619016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t="-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752600"/>
            <a:ext cx="7924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2971800"/>
            <a:ext cx="7924800" cy="3154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97050287"/>
      </p:ext>
    </p:extLst>
  </p:cSld>
  <p:clrMap bg1="lt1" tx1="dk1" bg2="lt2" tx2="dk2" accent1="accent1" accent2="accent2" accent3="accent3" accent4="accent4" accent5="accent5" accent6="accent6" hlink="hlink" folHlink="folHlink"/>
  <p:sldLayoutIdLst>
    <p:sldLayoutId id="2147484453" r:id="rId1"/>
    <p:sldLayoutId id="2147484454" r:id="rId2"/>
    <p:sldLayoutId id="2147484456" r:id="rId3"/>
    <p:sldLayoutId id="2147484458" r:id="rId4"/>
    <p:sldLayoutId id="2147484469" r:id="rId5"/>
    <p:sldLayoutId id="2147484470" r:id="rId6"/>
    <p:sldLayoutId id="2147484472" r:id="rId7"/>
  </p:sldLayoutIdLst>
  <p:txStyles>
    <p:titleStyle>
      <a:lvl1pPr algn="ctr" defTabSz="914400" rtl="0" eaLnBrk="1" latinLnBrk="0" hangingPunct="1">
        <a:spcBef>
          <a:spcPct val="0"/>
        </a:spcBef>
        <a:buNone/>
        <a:defRPr sz="4400" kern="1200">
          <a:solidFill>
            <a:schemeClr val="bg2">
              <a:lumMod val="2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2">
              <a:lumMod val="2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lgn="l" defTabSz="914400" rtl="0" eaLnBrk="1" latinLnBrk="0" hangingPunct="1">
        <a:spcBef>
          <a:spcPct val="20000"/>
        </a:spcBef>
        <a:buFont typeface="Courier New" panose="02070309020205020404" pitchFamily="49" charset="0"/>
        <a:buChar char="o"/>
        <a:defRPr sz="2800" kern="1200">
          <a:solidFill>
            <a:schemeClr val="bg2">
              <a:lumMod val="2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lgn="l" defTabSz="914400" rtl="0" eaLnBrk="1" latinLnBrk="0" hangingPunct="1">
        <a:spcBef>
          <a:spcPct val="20000"/>
        </a:spcBef>
        <a:buFont typeface="Wingdings" panose="05000000000000000000" pitchFamily="2" charset="2"/>
        <a:buChar char="ü"/>
        <a:defRPr sz="2400" kern="1200">
          <a:solidFill>
            <a:schemeClr val="bg2">
              <a:lumMod val="2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2">
              <a:lumMod val="2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2">
              <a:lumMod val="2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hyperlink" Target="https://grad.wisc.edu/current-students/doctoral-guide/"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hyperlink" Target="https://grad.wisc.edu/current-students/doctoral-guide/"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hyperlink" Target="mailto:alexandra.walter@wisc.edu"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hyperlink" Target="https://grad.wisc.edu/documents/committees/"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hyperlink" Target="mailto:alexandra.walter@wisc.edu" TargetMode="External"/><Relationship Id="rId4" Type="http://schemas.openxmlformats.org/officeDocument/2006/relationships/hyperlink" Target="mailto:elena.hsu@wisc.edu"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image" Target="../media/image4.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3.png"/><Relationship Id="rId4" Type="http://schemas.openxmlformats.org/officeDocument/2006/relationships/image" Target="../media/image5.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png"/><Relationship Id="rId4" Type="http://schemas.openxmlformats.org/officeDocument/2006/relationships/image" Target="../media/image6.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3.png"/><Relationship Id="rId4" Type="http://schemas.openxmlformats.org/officeDocument/2006/relationships/image" Target="../media/image7.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3.png"/><Relationship Id="rId5" Type="http://schemas.openxmlformats.org/officeDocument/2006/relationships/hyperlink" Target="https://uwmadison.co1.qualtrics.com/jfe/form/SV_6tcKhVB6vtjEIPX?Q_JFE=qdg" TargetMode="External"/><Relationship Id="rId4" Type="http://schemas.openxmlformats.org/officeDocument/2006/relationships/hyperlink" Target="https://sed-ncses.org/login.aspx" TargetMode="Externa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3.png"/><Relationship Id="rId4" Type="http://schemas.openxmlformats.org/officeDocument/2006/relationships/hyperlink" Target="http://www.etdadmin.com/cgi-bin/home" TargetMode="Externa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3.png"/><Relationship Id="rId4" Type="http://schemas.openxmlformats.org/officeDocument/2006/relationships/hyperlink" Target="https://my.grad.wisc.edu/FeePayment" TargetMode="Externa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3.png"/><Relationship Id="rId4" Type="http://schemas.openxmlformats.org/officeDocument/2006/relationships/image" Target="../media/image8.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3.png"/><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3.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1.m4a"/><Relationship Id="rId1" Type="http://schemas.microsoft.com/office/2007/relationships/media" Target="../media/media51.m4a"/><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2.m4a"/><Relationship Id="rId1" Type="http://schemas.microsoft.com/office/2007/relationships/media" Target="../media/media52.m4a"/><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3.m4a"/><Relationship Id="rId1" Type="http://schemas.microsoft.com/office/2007/relationships/media" Target="../media/media53.m4a"/><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2.xml"/><Relationship Id="rId7" Type="http://schemas.openxmlformats.org/officeDocument/2006/relationships/image" Target="../media/image14.png"/><Relationship Id="rId12" Type="http://schemas.openxmlformats.org/officeDocument/2006/relationships/image" Target="../media/image3.png"/><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jpe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m4a"/><Relationship Id="rId1" Type="http://schemas.microsoft.com/office/2007/relationships/media" Target="../media/media56.m4a"/><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m4a"/><Relationship Id="rId1" Type="http://schemas.microsoft.com/office/2007/relationships/media" Target="../media/media57.m4a"/><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2.xml"/><Relationship Id="rId7" Type="http://schemas.openxmlformats.org/officeDocument/2006/relationships/image" Target="../media/image14.png"/><Relationship Id="rId12" Type="http://schemas.openxmlformats.org/officeDocument/2006/relationships/image" Target="../media/image3.png"/><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jpe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m4a"/><Relationship Id="rId1" Type="http://schemas.microsoft.com/office/2007/relationships/media" Target="../media/media59.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m4a"/><Relationship Id="rId1" Type="http://schemas.microsoft.com/office/2007/relationships/media" Target="../media/media60.m4a"/><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1.m4a"/><Relationship Id="rId1" Type="http://schemas.microsoft.com/office/2007/relationships/media" Target="../media/media61.m4a"/><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2.m4a"/><Relationship Id="rId1" Type="http://schemas.microsoft.com/office/2007/relationships/media" Target="../media/media62.m4a"/><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3.m4a"/><Relationship Id="rId1" Type="http://schemas.microsoft.com/office/2007/relationships/media" Target="../media/media63.m4a"/><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m4a"/><Relationship Id="rId1" Type="http://schemas.microsoft.com/office/2007/relationships/media" Target="../media/media64.m4a"/><Relationship Id="rId5" Type="http://schemas.openxmlformats.org/officeDocument/2006/relationships/image" Target="../media/image3.png"/><Relationship Id="rId4" Type="http://schemas.openxmlformats.org/officeDocument/2006/relationships/hyperlink" Target="https://registrar.wisc.edu/degree_completion_letters.htm" TargetMode="Externa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m4a"/><Relationship Id="rId1" Type="http://schemas.microsoft.com/office/2007/relationships/media" Target="../media/media65.m4a"/><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6.m4a"/><Relationship Id="rId1" Type="http://schemas.microsoft.com/office/2007/relationships/media" Target="../media/media66.m4a"/><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7.m4a"/><Relationship Id="rId1" Type="http://schemas.microsoft.com/office/2007/relationships/media" Target="../media/media67.m4a"/><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8.m4a"/><Relationship Id="rId1" Type="http://schemas.microsoft.com/office/2007/relationships/media" Target="../media/media68.m4a"/><Relationship Id="rId5" Type="http://schemas.openxmlformats.org/officeDocument/2006/relationships/image" Target="../media/image3.png"/><Relationship Id="rId4" Type="http://schemas.openxmlformats.org/officeDocument/2006/relationships/image" Target="../media/image19.g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hyperlink" Target="https://www.library.wisc.edu/research-support/scholarly-communication/copyright-resources/copyright-basics/"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hyperlink" Target="https://grad.wisc.edu/deadlin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752600"/>
            <a:ext cx="7924800" cy="3733800"/>
          </a:xfrm>
        </p:spPr>
        <p:txBody>
          <a:bodyPr>
            <a:normAutofit/>
          </a:bodyPr>
          <a:lstStyle/>
          <a:p>
            <a:r>
              <a:rPr lang="en-US" b="1" dirty="0">
                <a:solidFill>
                  <a:schemeClr val="tx1"/>
                </a:solidFill>
              </a:rPr>
              <a:t>Last Steps to Completing your Doctoral Degree</a:t>
            </a:r>
            <a:br>
              <a:rPr lang="en-US" b="1" dirty="0">
                <a:solidFill>
                  <a:schemeClr val="tx1"/>
                </a:solidFill>
              </a:rPr>
            </a:br>
            <a:r>
              <a:rPr lang="en-US" sz="1000" b="1" i="1" dirty="0">
                <a:solidFill>
                  <a:schemeClr val="tx1"/>
                </a:solidFill>
              </a:rPr>
              <a:t>Updated 11-14-21</a:t>
            </a:r>
            <a:br>
              <a:rPr lang="en-US" b="1" dirty="0">
                <a:solidFill>
                  <a:schemeClr val="tx1"/>
                </a:solidFill>
              </a:rPr>
            </a:br>
            <a:endParaRPr lang="en-US" b="1" dirty="0">
              <a:solidFill>
                <a:schemeClr val="tx1"/>
              </a:solidFill>
            </a:endParaRPr>
          </a:p>
        </p:txBody>
      </p:sp>
      <p:pic>
        <p:nvPicPr>
          <p:cNvPr id="4" name="Audio 3">
            <a:hlinkClick r:id="" action="ppaction://media"/>
            <a:extLst>
              <a:ext uri="{FF2B5EF4-FFF2-40B4-BE49-F238E27FC236}">
                <a16:creationId xmlns:a16="http://schemas.microsoft.com/office/drawing/2014/main" id="{5EAAE2DA-1156-4E5A-AAD5-5FF84B5487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35694379"/>
      </p:ext>
    </p:extLst>
  </p:cSld>
  <p:clrMapOvr>
    <a:masterClrMapping/>
  </p:clrMapOvr>
  <mc:AlternateContent xmlns:mc="http://schemas.openxmlformats.org/markup-compatibility/2006" xmlns:p14="http://schemas.microsoft.com/office/powerpoint/2010/main">
    <mc:Choice Requires="p14">
      <p:transition spd="slow" p14:dur="2000" advTm="14826"/>
    </mc:Choice>
    <mc:Fallback xmlns="">
      <p:transition spd="slow" advTm="14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33400"/>
            <a:ext cx="7543800" cy="5867400"/>
          </a:xfrm>
        </p:spPr>
        <p:txBody>
          <a:bodyPr>
            <a:normAutofit fontScale="90000"/>
          </a:bodyPr>
          <a:lstStyle/>
          <a:p>
            <a:br>
              <a:rPr lang="en-US" sz="4000" dirty="0"/>
            </a:br>
            <a:r>
              <a:rPr lang="en-US" sz="4000" dirty="0"/>
              <a:t>This is a strict rule.</a:t>
            </a:r>
            <a:br>
              <a:rPr lang="en-US" sz="4000" dirty="0"/>
            </a:br>
            <a:r>
              <a:rPr lang="en-US" sz="4000" dirty="0"/>
              <a:t>You must click submit by midnight of the deadline.</a:t>
            </a:r>
            <a:br>
              <a:rPr lang="en-US" sz="4000" dirty="0"/>
            </a:br>
            <a:r>
              <a:rPr lang="en-US" sz="4000" dirty="0"/>
              <a:t>The policy is that if you click submit even one minute late, you graduate the next semester.  If it is the end of the window period, you will be expected to enroll for the next semester.</a:t>
            </a:r>
            <a:br>
              <a:rPr lang="en-US" dirty="0"/>
            </a:br>
            <a:endParaRPr lang="en-US" dirty="0"/>
          </a:p>
        </p:txBody>
      </p:sp>
      <p:pic>
        <p:nvPicPr>
          <p:cNvPr id="2" name="Audio 1">
            <a:hlinkClick r:id="" action="ppaction://media"/>
            <a:extLst>
              <a:ext uri="{FF2B5EF4-FFF2-40B4-BE49-F238E27FC236}">
                <a16:creationId xmlns:a16="http://schemas.microsoft.com/office/drawing/2014/main" id="{B45CAE6D-06F8-4A4F-9E36-003AD4FA92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4070081"/>
      </p:ext>
    </p:extLst>
  </p:cSld>
  <p:clrMapOvr>
    <a:masterClrMapping/>
  </p:clrMapOvr>
  <mc:AlternateContent xmlns:mc="http://schemas.openxmlformats.org/markup-compatibility/2006" xmlns:p14="http://schemas.microsoft.com/office/powerpoint/2010/main">
    <mc:Choice Requires="p14">
      <p:transition spd="slow" p14:dur="2000" advTm="18802"/>
    </mc:Choice>
    <mc:Fallback xmlns="">
      <p:transition spd="slow" advTm="18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52600"/>
            <a:ext cx="8077200" cy="3810000"/>
          </a:xfrm>
        </p:spPr>
        <p:txBody>
          <a:bodyPr>
            <a:normAutofit/>
          </a:bodyPr>
          <a:lstStyle/>
          <a:p>
            <a:r>
              <a:rPr lang="en-US" dirty="0"/>
              <a:t>You are not done until you </a:t>
            </a:r>
            <a:r>
              <a:rPr lang="en-US"/>
              <a:t>click submit.</a:t>
            </a:r>
            <a:br>
              <a:rPr lang="en-US" dirty="0"/>
            </a:br>
            <a:r>
              <a:rPr lang="en-US" dirty="0"/>
              <a:t>Make sure you receive an email confirming your dissertation submission.</a:t>
            </a:r>
          </a:p>
        </p:txBody>
      </p:sp>
      <p:pic>
        <p:nvPicPr>
          <p:cNvPr id="4" name="Audio 3">
            <a:hlinkClick r:id="" action="ppaction://media"/>
            <a:extLst>
              <a:ext uri="{FF2B5EF4-FFF2-40B4-BE49-F238E27FC236}">
                <a16:creationId xmlns:a16="http://schemas.microsoft.com/office/drawing/2014/main" id="{4A466DB6-349A-4386-8F54-CD90CF79CC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96069992"/>
      </p:ext>
    </p:extLst>
  </p:cSld>
  <p:clrMapOvr>
    <a:masterClrMapping/>
  </p:clrMapOvr>
  <mc:AlternateContent xmlns:mc="http://schemas.openxmlformats.org/markup-compatibility/2006" xmlns:p14="http://schemas.microsoft.com/office/powerpoint/2010/main">
    <mc:Choice Requires="p14">
      <p:transition spd="slow" p14:dur="2000" advTm="10604"/>
    </mc:Choice>
    <mc:Fallback xmlns="">
      <p:transition spd="slow" advTm="10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ProQuest website records the time of every action you make.</a:t>
            </a:r>
          </a:p>
        </p:txBody>
      </p:sp>
      <p:pic>
        <p:nvPicPr>
          <p:cNvPr id="7" name="Audio 6">
            <a:hlinkClick r:id="" action="ppaction://media"/>
            <a:extLst>
              <a:ext uri="{FF2B5EF4-FFF2-40B4-BE49-F238E27FC236}">
                <a16:creationId xmlns:a16="http://schemas.microsoft.com/office/drawing/2014/main" id="{A2942A50-2587-44C8-A18B-7B02660D45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15952545"/>
      </p:ext>
    </p:extLst>
  </p:cSld>
  <p:clrMapOvr>
    <a:masterClrMapping/>
  </p:clrMapOvr>
  <mc:AlternateContent xmlns:mc="http://schemas.openxmlformats.org/markup-compatibility/2006" xmlns:p14="http://schemas.microsoft.com/office/powerpoint/2010/main">
    <mc:Choice Requires="p14">
      <p:transition spd="slow" p14:dur="2000" advTm="10729"/>
    </mc:Choice>
    <mc:Fallback xmlns="">
      <p:transition spd="slow" advTm="10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52600"/>
            <a:ext cx="8077200" cy="3048000"/>
          </a:xfrm>
        </p:spPr>
        <p:txBody>
          <a:bodyPr>
            <a:normAutofit/>
          </a:bodyPr>
          <a:lstStyle/>
          <a:p>
            <a:r>
              <a:rPr lang="en-US" dirty="0"/>
              <a:t>Submit in advance in case you have questions or technical problems.</a:t>
            </a:r>
          </a:p>
        </p:txBody>
      </p:sp>
      <p:pic>
        <p:nvPicPr>
          <p:cNvPr id="3" name="Audio 2">
            <a:hlinkClick r:id="" action="ppaction://media"/>
            <a:extLst>
              <a:ext uri="{FF2B5EF4-FFF2-40B4-BE49-F238E27FC236}">
                <a16:creationId xmlns:a16="http://schemas.microsoft.com/office/drawing/2014/main" id="{54942655-A27B-454D-88B1-63713820DA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7395309"/>
      </p:ext>
    </p:extLst>
  </p:cSld>
  <p:clrMapOvr>
    <a:masterClrMapping/>
  </p:clrMapOvr>
  <mc:AlternateContent xmlns:mc="http://schemas.openxmlformats.org/markup-compatibility/2006" xmlns:p14="http://schemas.microsoft.com/office/powerpoint/2010/main">
    <mc:Choice Requires="p14">
      <p:transition spd="slow" p14:dur="2000" advTm="30052"/>
    </mc:Choice>
    <mc:Fallback xmlns="">
      <p:transition spd="slow" advTm="30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Enrollment requirements</a:t>
            </a:r>
          </a:p>
        </p:txBody>
      </p:sp>
      <p:sp>
        <p:nvSpPr>
          <p:cNvPr id="3" name="Content Placeholder 2"/>
          <p:cNvSpPr>
            <a:spLocks noGrp="1"/>
          </p:cNvSpPr>
          <p:nvPr>
            <p:ph idx="1"/>
          </p:nvPr>
        </p:nvSpPr>
        <p:spPr/>
        <p:txBody>
          <a:bodyPr>
            <a:normAutofit fontScale="92500"/>
          </a:bodyPr>
          <a:lstStyle/>
          <a:p>
            <a:r>
              <a:rPr lang="en-US" sz="6000" dirty="0"/>
              <a:t>Register for the term in which you want to complete your degree, including summer.</a:t>
            </a:r>
          </a:p>
        </p:txBody>
      </p:sp>
      <p:pic>
        <p:nvPicPr>
          <p:cNvPr id="5" name="Audio 4">
            <a:hlinkClick r:id="" action="ppaction://media"/>
            <a:extLst>
              <a:ext uri="{FF2B5EF4-FFF2-40B4-BE49-F238E27FC236}">
                <a16:creationId xmlns:a16="http://schemas.microsoft.com/office/drawing/2014/main" id="{5F5D1AD7-397E-4B08-B3CA-A424234AA2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94100277"/>
      </p:ext>
    </p:extLst>
  </p:cSld>
  <p:clrMapOvr>
    <a:masterClrMapping/>
  </p:clrMapOvr>
  <mc:AlternateContent xmlns:mc="http://schemas.openxmlformats.org/markup-compatibility/2006" xmlns:p14="http://schemas.microsoft.com/office/powerpoint/2010/main">
    <mc:Choice Requires="p14">
      <p:transition spd="slow" p14:dur="2000" advTm="18116"/>
    </mc:Choice>
    <mc:Fallback xmlns="">
      <p:transition spd="slow" advTm="18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Window period</a:t>
            </a:r>
          </a:p>
        </p:txBody>
      </p:sp>
      <p:sp>
        <p:nvSpPr>
          <p:cNvPr id="3" name="Content Placeholder 2"/>
          <p:cNvSpPr>
            <a:spLocks noGrp="1"/>
          </p:cNvSpPr>
          <p:nvPr>
            <p:ph idx="1"/>
          </p:nvPr>
        </p:nvSpPr>
        <p:spPr/>
        <p:txBody>
          <a:bodyPr>
            <a:normAutofit lnSpcReduction="10000"/>
          </a:bodyPr>
          <a:lstStyle/>
          <a:p>
            <a:r>
              <a:rPr lang="en-US" sz="4000" b="1" dirty="0"/>
              <a:t>Are you graduating in the window period</a:t>
            </a:r>
            <a:r>
              <a:rPr lang="en-US" sz="4000" dirty="0"/>
              <a:t>?  If you want to graduate in the window period, remember that your degree will be conferred for the upcoming term, but you do not have to register for the upcoming term.</a:t>
            </a:r>
          </a:p>
        </p:txBody>
      </p:sp>
      <p:pic>
        <p:nvPicPr>
          <p:cNvPr id="4" name="Audio 3">
            <a:hlinkClick r:id="" action="ppaction://media"/>
            <a:extLst>
              <a:ext uri="{FF2B5EF4-FFF2-40B4-BE49-F238E27FC236}">
                <a16:creationId xmlns:a16="http://schemas.microsoft.com/office/drawing/2014/main" id="{27C5BF9D-618A-44D8-BFD2-6BDE4096CC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92419506"/>
      </p:ext>
    </p:extLst>
  </p:cSld>
  <p:clrMapOvr>
    <a:masterClrMapping/>
  </p:clrMapOvr>
  <mc:AlternateContent xmlns:mc="http://schemas.openxmlformats.org/markup-compatibility/2006" xmlns:p14="http://schemas.microsoft.com/office/powerpoint/2010/main">
    <mc:Choice Requires="p14">
      <p:transition spd="slow" p14:dur="2000" advTm="18024"/>
    </mc:Choice>
    <mc:Fallback xmlns="">
      <p:transition spd="slow" advTm="18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Formatting your dissertation</a:t>
            </a:r>
          </a:p>
        </p:txBody>
      </p:sp>
      <p:sp>
        <p:nvSpPr>
          <p:cNvPr id="3" name="Content Placeholder 2"/>
          <p:cNvSpPr>
            <a:spLocks noGrp="1"/>
          </p:cNvSpPr>
          <p:nvPr>
            <p:ph idx="1"/>
          </p:nvPr>
        </p:nvSpPr>
        <p:spPr/>
        <p:txBody>
          <a:bodyPr/>
          <a:lstStyle/>
          <a:p>
            <a:r>
              <a:rPr lang="en-US" dirty="0"/>
              <a:t>Please study the Graduate School formatting requirements carefully:</a:t>
            </a:r>
          </a:p>
          <a:p>
            <a:endParaRPr lang="en-US" dirty="0"/>
          </a:p>
          <a:p>
            <a:r>
              <a:rPr lang="en-US" dirty="0">
                <a:hlinkClick r:id="rId4"/>
              </a:rPr>
              <a:t>https://grad.wisc.edu/current-students/doctoral-guide/</a:t>
            </a:r>
            <a:endParaRPr lang="en-US" dirty="0"/>
          </a:p>
          <a:p>
            <a:endParaRPr lang="en-US" dirty="0"/>
          </a:p>
          <a:p>
            <a:endParaRPr lang="en-US" dirty="0"/>
          </a:p>
        </p:txBody>
      </p:sp>
      <p:pic>
        <p:nvPicPr>
          <p:cNvPr id="4" name="Audio 3">
            <a:hlinkClick r:id="" action="ppaction://media"/>
            <a:extLst>
              <a:ext uri="{FF2B5EF4-FFF2-40B4-BE49-F238E27FC236}">
                <a16:creationId xmlns:a16="http://schemas.microsoft.com/office/drawing/2014/main" id="{0C27B711-E75D-4BCE-AEEC-3782625314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31928459"/>
      </p:ext>
    </p:extLst>
  </p:cSld>
  <p:clrMapOvr>
    <a:masterClrMapping/>
  </p:clrMapOvr>
  <mc:AlternateContent xmlns:mc="http://schemas.openxmlformats.org/markup-compatibility/2006" xmlns:p14="http://schemas.microsoft.com/office/powerpoint/2010/main">
    <mc:Choice Requires="p14">
      <p:transition spd="slow" p14:dur="2000" advTm="18202"/>
    </mc:Choice>
    <mc:Fallback xmlns="">
      <p:transition spd="slow" advTm="18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t>Title page format</a:t>
            </a:r>
          </a:p>
        </p:txBody>
      </p:sp>
      <p:sp>
        <p:nvSpPr>
          <p:cNvPr id="3" name="Content Placeholder 2"/>
          <p:cNvSpPr>
            <a:spLocks noGrp="1"/>
          </p:cNvSpPr>
          <p:nvPr>
            <p:ph idx="1"/>
          </p:nvPr>
        </p:nvSpPr>
        <p:spPr/>
        <p:txBody>
          <a:bodyPr>
            <a:normAutofit/>
          </a:bodyPr>
          <a:lstStyle/>
          <a:p>
            <a:pPr lvl="0"/>
            <a:r>
              <a:rPr lang="en-US" dirty="0"/>
              <a:t>Follow the sample online exactly, including the date of your final defense and your committee members at the bottom of the page: </a:t>
            </a:r>
          </a:p>
          <a:p>
            <a:pPr lvl="0"/>
            <a:r>
              <a:rPr lang="en-US" sz="2000" dirty="0">
                <a:hlinkClick r:id="rId4"/>
              </a:rPr>
              <a:t>https://grad.wisc.edu/current-students/doctoral-guide/</a:t>
            </a:r>
            <a:endParaRPr lang="en-US" sz="2000" dirty="0"/>
          </a:p>
          <a:p>
            <a:pPr lvl="0"/>
            <a:endParaRPr lang="en-US" dirty="0"/>
          </a:p>
          <a:p>
            <a:endParaRPr lang="en-US" dirty="0"/>
          </a:p>
        </p:txBody>
      </p:sp>
      <p:pic>
        <p:nvPicPr>
          <p:cNvPr id="4" name="Audio 3">
            <a:hlinkClick r:id="" action="ppaction://media"/>
            <a:extLst>
              <a:ext uri="{FF2B5EF4-FFF2-40B4-BE49-F238E27FC236}">
                <a16:creationId xmlns:a16="http://schemas.microsoft.com/office/drawing/2014/main" id="{F3DDC2CC-342D-49CE-8A71-7E95533C4B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56330985"/>
      </p:ext>
    </p:extLst>
  </p:cSld>
  <p:clrMapOvr>
    <a:masterClrMapping/>
  </p:clrMapOvr>
  <mc:AlternateContent xmlns:mc="http://schemas.openxmlformats.org/markup-compatibility/2006" xmlns:p14="http://schemas.microsoft.com/office/powerpoint/2010/main">
    <mc:Choice Requires="p14">
      <p:transition spd="slow" p14:dur="2000" advTm="48674"/>
    </mc:Choice>
    <mc:Fallback xmlns="">
      <p:transition spd="slow" advTm="48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Prechecks</a:t>
            </a:r>
            <a:r>
              <a:rPr lang="en-US" b="1" dirty="0"/>
              <a:t> via email</a:t>
            </a:r>
          </a:p>
        </p:txBody>
      </p:sp>
      <p:sp>
        <p:nvSpPr>
          <p:cNvPr id="3" name="Content Placeholder 2"/>
          <p:cNvSpPr>
            <a:spLocks noGrp="1"/>
          </p:cNvSpPr>
          <p:nvPr>
            <p:ph idx="1"/>
          </p:nvPr>
        </p:nvSpPr>
        <p:spPr/>
        <p:txBody>
          <a:bodyPr>
            <a:normAutofit fontScale="85000" lnSpcReduction="10000"/>
          </a:bodyPr>
          <a:lstStyle/>
          <a:p>
            <a:pPr>
              <a:buFont typeface="Wingdings" panose="05000000000000000000" pitchFamily="2" charset="2"/>
              <a:buChar char="§"/>
            </a:pPr>
            <a:r>
              <a:rPr lang="en-US" dirty="0"/>
              <a:t>Prechecks are welcome and encouraged; it is a chance for you to check formatting before you officially submit your dissertation.  </a:t>
            </a:r>
          </a:p>
          <a:p>
            <a:pPr>
              <a:buFont typeface="Wingdings" panose="05000000000000000000" pitchFamily="2" charset="2"/>
              <a:buChar char="§"/>
            </a:pPr>
            <a:r>
              <a:rPr lang="en-US" dirty="0"/>
              <a:t>During the pandemic prechecks are offered via email only.</a:t>
            </a:r>
          </a:p>
          <a:p>
            <a:pPr>
              <a:buFont typeface="Wingdings" panose="05000000000000000000" pitchFamily="2" charset="2"/>
              <a:buChar char="§"/>
            </a:pPr>
            <a:r>
              <a:rPr lang="en-US" dirty="0"/>
              <a:t>Send your dissertation to Alexandra Walter (</a:t>
            </a:r>
            <a:r>
              <a:rPr lang="en-US" u="sng" dirty="0">
                <a:hlinkClick r:id="rId4"/>
              </a:rPr>
              <a:t>alexandra.walter@wisc.edu</a:t>
            </a:r>
            <a:r>
              <a:rPr lang="en-US" dirty="0"/>
              <a:t>)</a:t>
            </a:r>
          </a:p>
          <a:p>
            <a:pPr>
              <a:buFont typeface="Wingdings" panose="05000000000000000000" pitchFamily="2" charset="2"/>
              <a:buChar char="§"/>
            </a:pPr>
            <a:r>
              <a:rPr lang="en-US" dirty="0"/>
              <a:t>Feel free to send a pdf of the entire dissertation.</a:t>
            </a:r>
          </a:p>
          <a:p>
            <a:endParaRPr lang="en-US" dirty="0"/>
          </a:p>
        </p:txBody>
      </p:sp>
      <p:pic>
        <p:nvPicPr>
          <p:cNvPr id="8" name="Audio 7">
            <a:hlinkClick r:id="" action="ppaction://media"/>
            <a:extLst>
              <a:ext uri="{FF2B5EF4-FFF2-40B4-BE49-F238E27FC236}">
                <a16:creationId xmlns:a16="http://schemas.microsoft.com/office/drawing/2014/main" id="{F16F3FC5-C998-4A69-B9C2-47B992F04C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94929641"/>
      </p:ext>
    </p:extLst>
  </p:cSld>
  <p:clrMapOvr>
    <a:masterClrMapping/>
  </p:clrMapOvr>
  <mc:AlternateContent xmlns:mc="http://schemas.openxmlformats.org/markup-compatibility/2006" xmlns:p14="http://schemas.microsoft.com/office/powerpoint/2010/main">
    <mc:Choice Requires="p14">
      <p:transition spd="slow" p14:dur="2000" advTm="28465"/>
    </mc:Choice>
    <mc:Fallback xmlns="">
      <p:transition spd="slow" advTm="28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7391400" cy="2209800"/>
          </a:xfrm>
        </p:spPr>
        <p:txBody>
          <a:bodyPr>
            <a:normAutofit fontScale="90000"/>
          </a:bodyPr>
          <a:lstStyle/>
          <a:p>
            <a:r>
              <a:rPr lang="en-US" sz="4000" b="1" dirty="0">
                <a:solidFill>
                  <a:srgbClr val="FF0000"/>
                </a:solidFill>
              </a:rPr>
              <a:t>Form your final oral examination committee </a:t>
            </a:r>
            <a:br>
              <a:rPr lang="en-US" sz="3100" b="1" dirty="0"/>
            </a:br>
            <a:r>
              <a:rPr lang="en-US" sz="3100" b="1" dirty="0"/>
              <a:t>(degree committee; defense committee)</a:t>
            </a:r>
          </a:p>
        </p:txBody>
      </p:sp>
      <p:sp>
        <p:nvSpPr>
          <p:cNvPr id="3" name="Content Placeholder 2"/>
          <p:cNvSpPr>
            <a:spLocks noGrp="1"/>
          </p:cNvSpPr>
          <p:nvPr>
            <p:ph idx="1"/>
          </p:nvPr>
        </p:nvSpPr>
        <p:spPr>
          <a:xfrm>
            <a:off x="609600" y="3124200"/>
            <a:ext cx="7924800" cy="3001963"/>
          </a:xfrm>
        </p:spPr>
        <p:txBody>
          <a:bodyPr>
            <a:normAutofit/>
          </a:bodyPr>
          <a:lstStyle/>
          <a:p>
            <a:pPr marL="0" indent="0">
              <a:buNone/>
            </a:pPr>
            <a:endParaRPr lang="en-US" dirty="0"/>
          </a:p>
          <a:p>
            <a:pPr marL="0" indent="0">
              <a:buNone/>
            </a:pPr>
            <a:r>
              <a:rPr lang="en-US" dirty="0"/>
              <a:t>You can find Grad School PhD committee rules on our website under Committees:</a:t>
            </a:r>
          </a:p>
          <a:p>
            <a:pPr marL="0" indent="0">
              <a:buNone/>
            </a:pPr>
            <a:r>
              <a:rPr lang="en-US" sz="2800" dirty="0">
                <a:hlinkClick r:id="rId4"/>
              </a:rPr>
              <a:t>https://grad.wisc.edu/documents/committees/</a:t>
            </a:r>
            <a:endParaRPr lang="en-US" sz="2800" dirty="0"/>
          </a:p>
          <a:p>
            <a:pPr marL="0" indent="0">
              <a:buNone/>
            </a:pPr>
            <a:endParaRPr lang="en-US" sz="2800" dirty="0"/>
          </a:p>
          <a:p>
            <a:pPr marL="0" indent="0">
              <a:buNone/>
            </a:pPr>
            <a:endParaRPr lang="en-US" dirty="0"/>
          </a:p>
        </p:txBody>
      </p:sp>
      <p:pic>
        <p:nvPicPr>
          <p:cNvPr id="5" name="Audio 4">
            <a:hlinkClick r:id="" action="ppaction://media"/>
            <a:extLst>
              <a:ext uri="{FF2B5EF4-FFF2-40B4-BE49-F238E27FC236}">
                <a16:creationId xmlns:a16="http://schemas.microsoft.com/office/drawing/2014/main" id="{6F6BC37A-F906-42BA-9950-326FE92306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63281252"/>
      </p:ext>
    </p:extLst>
  </p:cSld>
  <p:clrMapOvr>
    <a:masterClrMapping/>
  </p:clrMapOvr>
  <mc:AlternateContent xmlns:mc="http://schemas.openxmlformats.org/markup-compatibility/2006" xmlns:p14="http://schemas.microsoft.com/office/powerpoint/2010/main">
    <mc:Choice Requires="p14">
      <p:transition spd="slow" p14:dur="2000" advTm="14585"/>
    </mc:Choice>
    <mc:Fallback xmlns="">
      <p:transition spd="slow" advTm="14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pPr marL="0" indent="0">
              <a:buNone/>
            </a:pPr>
            <a:r>
              <a:rPr lang="en-US" b="1" dirty="0"/>
              <a:t> </a:t>
            </a:r>
            <a:endParaRPr lang="en-US" dirty="0"/>
          </a:p>
          <a:p>
            <a:pPr marL="0" indent="0">
              <a:buNone/>
            </a:pPr>
            <a:r>
              <a:rPr lang="en-US" dirty="0"/>
              <a:t>Degree Coordinators:</a:t>
            </a:r>
          </a:p>
          <a:p>
            <a:pPr marL="0" indent="0">
              <a:buNone/>
            </a:pPr>
            <a:r>
              <a:rPr lang="en-US" dirty="0"/>
              <a:t>Elena Hsu, PhD</a:t>
            </a:r>
          </a:p>
          <a:p>
            <a:pPr marL="0" indent="0">
              <a:buNone/>
            </a:pPr>
            <a:r>
              <a:rPr lang="en-US" u="sng" dirty="0">
                <a:hlinkClick r:id="rId4"/>
              </a:rPr>
              <a:t>elena.hsu@wisc.edu</a:t>
            </a:r>
            <a:r>
              <a:rPr lang="en-US" b="1" dirty="0"/>
              <a:t>	</a:t>
            </a:r>
            <a:endParaRPr lang="en-US" dirty="0"/>
          </a:p>
          <a:p>
            <a:pPr marL="0" indent="0">
              <a:buNone/>
            </a:pPr>
            <a:r>
              <a:rPr lang="en-US" dirty="0"/>
              <a:t>Alexandra Walter, PhD,</a:t>
            </a:r>
          </a:p>
          <a:p>
            <a:pPr marL="0" indent="0">
              <a:buNone/>
            </a:pPr>
            <a:r>
              <a:rPr lang="en-US" u="sng" dirty="0">
                <a:hlinkClick r:id="rId5"/>
              </a:rPr>
              <a:t>alexandra.walter@wisc.edu</a:t>
            </a:r>
            <a:endParaRPr lang="en-US" u="sng" dirty="0"/>
          </a:p>
          <a:p>
            <a:pPr marL="0" indent="0">
              <a:buNone/>
            </a:pPr>
            <a:r>
              <a:rPr lang="en-US" b="1" dirty="0"/>
              <a:t>	</a:t>
            </a:r>
            <a:endParaRPr lang="en-US" dirty="0"/>
          </a:p>
          <a:p>
            <a:pPr marL="0" indent="0">
              <a:buNone/>
            </a:pPr>
            <a:r>
              <a:rPr lang="en-US" b="1" dirty="0"/>
              <a:t>						</a:t>
            </a:r>
            <a:endParaRPr lang="en-US" dirty="0"/>
          </a:p>
          <a:p>
            <a:endParaRPr lang="en-US" dirty="0"/>
          </a:p>
        </p:txBody>
      </p:sp>
      <p:pic>
        <p:nvPicPr>
          <p:cNvPr id="4" name="Audio 3">
            <a:hlinkClick r:id="" action="ppaction://media"/>
            <a:extLst>
              <a:ext uri="{FF2B5EF4-FFF2-40B4-BE49-F238E27FC236}">
                <a16:creationId xmlns:a16="http://schemas.microsoft.com/office/drawing/2014/main" id="{A14B223A-7DD0-4B09-BC9F-C38DB027AE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81216021"/>
      </p:ext>
    </p:extLst>
  </p:cSld>
  <p:clrMapOvr>
    <a:masterClrMapping/>
  </p:clrMapOvr>
  <mc:AlternateContent xmlns:mc="http://schemas.openxmlformats.org/markup-compatibility/2006" xmlns:p14="http://schemas.microsoft.com/office/powerpoint/2010/main">
    <mc:Choice Requires="p14">
      <p:transition spd="slow" p14:dur="2000" advTm="21678"/>
    </mc:Choice>
    <mc:Fallback xmlns="">
      <p:transition spd="slow" advTm="21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44F3-D396-4256-AB6E-6CBC5DE9AA4F}"/>
              </a:ext>
            </a:extLst>
          </p:cNvPr>
          <p:cNvSpPr>
            <a:spLocks noGrp="1"/>
          </p:cNvSpPr>
          <p:nvPr>
            <p:ph type="title"/>
          </p:nvPr>
        </p:nvSpPr>
        <p:spPr/>
        <p:txBody>
          <a:bodyPr/>
          <a:lstStyle/>
          <a:p>
            <a:r>
              <a:rPr lang="en-US" dirty="0"/>
              <a:t>Remote defenses</a:t>
            </a:r>
          </a:p>
        </p:txBody>
      </p:sp>
      <p:sp>
        <p:nvSpPr>
          <p:cNvPr id="3" name="Content Placeholder 2">
            <a:extLst>
              <a:ext uri="{FF2B5EF4-FFF2-40B4-BE49-F238E27FC236}">
                <a16:creationId xmlns:a16="http://schemas.microsoft.com/office/drawing/2014/main" id="{6F39A44C-9109-4E88-B6DD-A330787E8507}"/>
              </a:ext>
            </a:extLst>
          </p:cNvPr>
          <p:cNvSpPr>
            <a:spLocks noGrp="1"/>
          </p:cNvSpPr>
          <p:nvPr>
            <p:ph idx="1"/>
          </p:nvPr>
        </p:nvSpPr>
        <p:spPr/>
        <p:txBody>
          <a:bodyPr/>
          <a:lstStyle/>
          <a:p>
            <a:r>
              <a:rPr lang="en-US" dirty="0"/>
              <a:t>Remote defenses are quite common across campus.</a:t>
            </a:r>
          </a:p>
          <a:p>
            <a:r>
              <a:rPr lang="en-US" dirty="0"/>
              <a:t>Collect electronic signatures on the PhD warrant after the defense.  </a:t>
            </a:r>
          </a:p>
          <a:p>
            <a:r>
              <a:rPr lang="en-US" dirty="0"/>
              <a:t>All signatures should be obtained on the one document.</a:t>
            </a:r>
          </a:p>
        </p:txBody>
      </p:sp>
      <p:pic>
        <p:nvPicPr>
          <p:cNvPr id="4" name="Audio 3">
            <a:hlinkClick r:id="" action="ppaction://media"/>
            <a:extLst>
              <a:ext uri="{FF2B5EF4-FFF2-40B4-BE49-F238E27FC236}">
                <a16:creationId xmlns:a16="http://schemas.microsoft.com/office/drawing/2014/main" id="{7CAAA8FB-BE08-494C-B98C-6EA3D0C656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47944827"/>
      </p:ext>
    </p:extLst>
  </p:cSld>
  <p:clrMapOvr>
    <a:masterClrMapping/>
  </p:clrMapOvr>
  <mc:AlternateContent xmlns:mc="http://schemas.openxmlformats.org/markup-compatibility/2006" xmlns:p14="http://schemas.microsoft.com/office/powerpoint/2010/main">
    <mc:Choice Requires="p14">
      <p:transition spd="slow" p14:dur="2000" advTm="29319"/>
    </mc:Choice>
    <mc:Fallback xmlns="">
      <p:transition spd="slow" advTm="29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solidFill>
                  <a:srgbClr val="FF0000"/>
                </a:solidFill>
              </a:rPr>
              <a:t>PhD Committees</a:t>
            </a:r>
          </a:p>
        </p:txBody>
      </p:sp>
      <p:sp>
        <p:nvSpPr>
          <p:cNvPr id="3" name="Content Placeholder 2"/>
          <p:cNvSpPr>
            <a:spLocks noGrp="1"/>
          </p:cNvSpPr>
          <p:nvPr>
            <p:ph idx="1"/>
          </p:nvPr>
        </p:nvSpPr>
        <p:spPr/>
        <p:txBody>
          <a:bodyPr>
            <a:normAutofit/>
          </a:bodyPr>
          <a:lstStyle/>
          <a:p>
            <a:pPr algn="ctr"/>
            <a:r>
              <a:rPr lang="en-US" sz="6600" dirty="0"/>
              <a:t>Do you know the rules for PhD committees?</a:t>
            </a:r>
          </a:p>
        </p:txBody>
      </p:sp>
      <p:pic>
        <p:nvPicPr>
          <p:cNvPr id="6" name="Audio 5">
            <a:hlinkClick r:id="" action="ppaction://media"/>
            <a:extLst>
              <a:ext uri="{FF2B5EF4-FFF2-40B4-BE49-F238E27FC236}">
                <a16:creationId xmlns:a16="http://schemas.microsoft.com/office/drawing/2014/main" id="{356AE44C-51C5-4887-9B76-A238A50D5A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84660254"/>
      </p:ext>
    </p:extLst>
  </p:cSld>
  <p:clrMapOvr>
    <a:masterClrMapping/>
  </p:clrMapOvr>
  <mc:AlternateContent xmlns:mc="http://schemas.openxmlformats.org/markup-compatibility/2006" xmlns:p14="http://schemas.microsoft.com/office/powerpoint/2010/main">
    <mc:Choice Requires="p14">
      <p:transition spd="slow" p14:dur="2000" advTm="8611"/>
    </mc:Choice>
    <mc:Fallback xmlns="">
      <p:transition spd="slow" advTm="8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At least 4 members</a:t>
            </a:r>
          </a:p>
        </p:txBody>
      </p:sp>
      <p:sp>
        <p:nvSpPr>
          <p:cNvPr id="3" name="Content Placeholder 2"/>
          <p:cNvSpPr>
            <a:spLocks noGrp="1"/>
          </p:cNvSpPr>
          <p:nvPr>
            <p:ph idx="1"/>
          </p:nvPr>
        </p:nvSpPr>
        <p:spPr/>
        <p:txBody>
          <a:bodyPr>
            <a:normAutofit fontScale="92500"/>
          </a:bodyPr>
          <a:lstStyle/>
          <a:p>
            <a:pPr lvl="0"/>
            <a:r>
              <a:rPr lang="en-US" dirty="0"/>
              <a:t>A Ph.D. final oral committee must have at least 4 members, </a:t>
            </a:r>
            <a:r>
              <a:rPr lang="en-US" u="sng" dirty="0"/>
              <a:t>3 of whom must be UW-Madison Graduate Faculty or former Graduate Faculty up to one year after resignation or retirement</a:t>
            </a:r>
            <a:r>
              <a:rPr lang="en-US" dirty="0"/>
              <a:t>.  If you have more than four members on the committee, the additional member(s) should vote and sign the degree warrant too.</a:t>
            </a:r>
          </a:p>
          <a:p>
            <a:endParaRPr lang="en-US" dirty="0"/>
          </a:p>
        </p:txBody>
      </p:sp>
      <p:pic>
        <p:nvPicPr>
          <p:cNvPr id="4" name="Audio 3">
            <a:hlinkClick r:id="" action="ppaction://media"/>
            <a:extLst>
              <a:ext uri="{FF2B5EF4-FFF2-40B4-BE49-F238E27FC236}">
                <a16:creationId xmlns:a16="http://schemas.microsoft.com/office/drawing/2014/main" id="{045DDAB5-1B41-4CFD-A97A-65D2EEC7FB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32142608"/>
      </p:ext>
    </p:extLst>
  </p:cSld>
  <p:clrMapOvr>
    <a:masterClrMapping/>
  </p:clrMapOvr>
  <mc:AlternateContent xmlns:mc="http://schemas.openxmlformats.org/markup-compatibility/2006" xmlns:p14="http://schemas.microsoft.com/office/powerpoint/2010/main">
    <mc:Choice Requires="p14">
      <p:transition spd="slow" p14:dur="2000" advTm="37409"/>
    </mc:Choice>
    <mc:Fallback xmlns="">
      <p:transition spd="slow" advTm="37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 minimum of </a:t>
            </a:r>
            <a:r>
              <a:rPr lang="en-US" dirty="0">
                <a:solidFill>
                  <a:srgbClr val="FF0000"/>
                </a:solidFill>
              </a:rPr>
              <a:t>4</a:t>
            </a:r>
            <a:r>
              <a:rPr lang="en-US" dirty="0"/>
              <a:t> members is a change in Graduate School policy.</a:t>
            </a:r>
          </a:p>
        </p:txBody>
      </p:sp>
      <p:sp>
        <p:nvSpPr>
          <p:cNvPr id="3" name="Content Placeholder 2"/>
          <p:cNvSpPr>
            <a:spLocks noGrp="1"/>
          </p:cNvSpPr>
          <p:nvPr>
            <p:ph idx="1"/>
          </p:nvPr>
        </p:nvSpPr>
        <p:spPr/>
        <p:txBody>
          <a:bodyPr/>
          <a:lstStyle/>
          <a:p>
            <a:r>
              <a:rPr lang="en-US" sz="4400" dirty="0"/>
              <a:t>Your department has the right to continue to require 5 members.</a:t>
            </a:r>
          </a:p>
          <a:p>
            <a:endParaRPr lang="en-US" dirty="0"/>
          </a:p>
        </p:txBody>
      </p:sp>
      <p:pic>
        <p:nvPicPr>
          <p:cNvPr id="4" name="Audio 3">
            <a:hlinkClick r:id="" action="ppaction://media"/>
            <a:extLst>
              <a:ext uri="{FF2B5EF4-FFF2-40B4-BE49-F238E27FC236}">
                <a16:creationId xmlns:a16="http://schemas.microsoft.com/office/drawing/2014/main" id="{E2EE71CB-64DF-49F8-B81C-82834A36E8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83606120"/>
      </p:ext>
    </p:extLst>
  </p:cSld>
  <p:clrMapOvr>
    <a:masterClrMapping/>
  </p:clrMapOvr>
  <mc:AlternateContent xmlns:mc="http://schemas.openxmlformats.org/markup-compatibility/2006" xmlns:p14="http://schemas.microsoft.com/office/powerpoint/2010/main">
    <mc:Choice Requires="p14">
      <p:transition spd="slow" p14:dur="2000" advTm="13018"/>
    </mc:Choice>
    <mc:Fallback xmlns="">
      <p:transition spd="slow" advTm="13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0" lvl="0" indent="0" algn="ctr">
              <a:buNone/>
            </a:pPr>
            <a:r>
              <a:rPr lang="en-US" sz="4400" dirty="0"/>
              <a:t>Check with your department/advisor to see if your department has additional rules on the formation of the final oral committee.</a:t>
            </a:r>
          </a:p>
          <a:p>
            <a:endParaRPr lang="en-US" dirty="0"/>
          </a:p>
        </p:txBody>
      </p:sp>
      <p:pic>
        <p:nvPicPr>
          <p:cNvPr id="4" name="Audio 3">
            <a:hlinkClick r:id="" action="ppaction://media"/>
            <a:extLst>
              <a:ext uri="{FF2B5EF4-FFF2-40B4-BE49-F238E27FC236}">
                <a16:creationId xmlns:a16="http://schemas.microsoft.com/office/drawing/2014/main" id="{688889FA-F6CA-438A-BAF0-38402C0C8B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38301552"/>
      </p:ext>
    </p:extLst>
  </p:cSld>
  <p:clrMapOvr>
    <a:masterClrMapping/>
  </p:clrMapOvr>
  <mc:AlternateContent xmlns:mc="http://schemas.openxmlformats.org/markup-compatibility/2006" xmlns:p14="http://schemas.microsoft.com/office/powerpoint/2010/main">
    <mc:Choice Requires="p14">
      <p:transition spd="slow" p14:dur="2000" advTm="10835"/>
    </mc:Choice>
    <mc:Fallback xmlns="">
      <p:transition spd="slow" advTm="10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Outside member</a:t>
            </a:r>
          </a:p>
        </p:txBody>
      </p:sp>
      <p:sp>
        <p:nvSpPr>
          <p:cNvPr id="3" name="Content Placeholder 2"/>
          <p:cNvSpPr>
            <a:spLocks noGrp="1"/>
          </p:cNvSpPr>
          <p:nvPr>
            <p:ph idx="1"/>
          </p:nvPr>
        </p:nvSpPr>
        <p:spPr/>
        <p:txBody>
          <a:bodyPr>
            <a:normAutofit fontScale="92500" lnSpcReduction="20000"/>
          </a:bodyPr>
          <a:lstStyle/>
          <a:p>
            <a:pPr lvl="0" algn="ctr"/>
            <a:r>
              <a:rPr lang="en-US" sz="5400" dirty="0"/>
              <a:t>At least one of the four (or five or more) members must represent a different UW-Madison graduate program outside of your major field.</a:t>
            </a:r>
          </a:p>
          <a:p>
            <a:endParaRPr lang="en-US" dirty="0"/>
          </a:p>
        </p:txBody>
      </p:sp>
      <p:pic>
        <p:nvPicPr>
          <p:cNvPr id="2" name="Audio 1">
            <a:hlinkClick r:id="" action="ppaction://media"/>
            <a:extLst>
              <a:ext uri="{FF2B5EF4-FFF2-40B4-BE49-F238E27FC236}">
                <a16:creationId xmlns:a16="http://schemas.microsoft.com/office/drawing/2014/main" id="{79F4C746-3712-4E4B-B04C-634F6FA2A7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39297700"/>
      </p:ext>
    </p:extLst>
  </p:cSld>
  <p:clrMapOvr>
    <a:masterClrMapping/>
  </p:clrMapOvr>
  <mc:AlternateContent xmlns:mc="http://schemas.openxmlformats.org/markup-compatibility/2006" xmlns:p14="http://schemas.microsoft.com/office/powerpoint/2010/main">
    <mc:Choice Requires="p14">
      <p:transition spd="slow" p14:dur="2000" advTm="20289"/>
    </mc:Choice>
    <mc:Fallback xmlns="">
      <p:transition spd="slow" advTm="20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r>
              <a:rPr lang="en-US" sz="4400" dirty="0"/>
              <a:t>In other words, the committee must have members from at least two University of Wisconsin—Madison graduate programs.</a:t>
            </a:r>
          </a:p>
        </p:txBody>
      </p:sp>
      <p:pic>
        <p:nvPicPr>
          <p:cNvPr id="4" name="Audio 3">
            <a:hlinkClick r:id="" action="ppaction://media"/>
            <a:extLst>
              <a:ext uri="{FF2B5EF4-FFF2-40B4-BE49-F238E27FC236}">
                <a16:creationId xmlns:a16="http://schemas.microsoft.com/office/drawing/2014/main" id="{BF427E95-D3A1-4816-9DA2-4D2B490B33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90678669"/>
      </p:ext>
    </p:extLst>
  </p:cSld>
  <p:clrMapOvr>
    <a:masterClrMapping/>
  </p:clrMapOvr>
  <mc:AlternateContent xmlns:mc="http://schemas.openxmlformats.org/markup-compatibility/2006" xmlns:p14="http://schemas.microsoft.com/office/powerpoint/2010/main">
    <mc:Choice Requires="p14">
      <p:transition spd="slow" p14:dur="2000" advTm="8982"/>
    </mc:Choice>
    <mc:Fallback xmlns="">
      <p:transition spd="slow" advTm="8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Chair of committee</a:t>
            </a:r>
          </a:p>
        </p:txBody>
      </p:sp>
      <p:sp>
        <p:nvSpPr>
          <p:cNvPr id="3" name="Content Placeholder 2"/>
          <p:cNvSpPr>
            <a:spLocks noGrp="1"/>
          </p:cNvSpPr>
          <p:nvPr>
            <p:ph idx="1"/>
          </p:nvPr>
        </p:nvSpPr>
        <p:spPr/>
        <p:txBody>
          <a:bodyPr>
            <a:normAutofit lnSpcReduction="10000"/>
          </a:bodyPr>
          <a:lstStyle/>
          <a:p>
            <a:pPr lvl="0" algn="ctr"/>
            <a:r>
              <a:rPr lang="en-US" sz="4400" b="1" dirty="0"/>
              <a:t>Your advisor chairs the committee.  You can also have another faculty member co-chair the committee if your department approves it.</a:t>
            </a:r>
          </a:p>
          <a:p>
            <a:endParaRPr lang="en-US" dirty="0"/>
          </a:p>
        </p:txBody>
      </p:sp>
      <p:pic>
        <p:nvPicPr>
          <p:cNvPr id="5" name="Audio 4">
            <a:hlinkClick r:id="" action="ppaction://media"/>
            <a:extLst>
              <a:ext uri="{FF2B5EF4-FFF2-40B4-BE49-F238E27FC236}">
                <a16:creationId xmlns:a16="http://schemas.microsoft.com/office/drawing/2014/main" id="{CAFBF98F-24AF-4767-879C-55995E723C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8175506"/>
      </p:ext>
    </p:extLst>
  </p:cSld>
  <p:clrMapOvr>
    <a:masterClrMapping/>
  </p:clrMapOvr>
  <mc:AlternateContent xmlns:mc="http://schemas.openxmlformats.org/markup-compatibility/2006" xmlns:p14="http://schemas.microsoft.com/office/powerpoint/2010/main">
    <mc:Choice Requires="p14">
      <p:transition spd="slow" p14:dur="2000" advTm="24322"/>
    </mc:Choice>
    <mc:Fallback xmlns="">
      <p:transition spd="slow" advTm="24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Retired or resigned advisor</a:t>
            </a:r>
          </a:p>
        </p:txBody>
      </p:sp>
      <p:sp>
        <p:nvSpPr>
          <p:cNvPr id="3" name="Content Placeholder 2"/>
          <p:cNvSpPr>
            <a:spLocks noGrp="1"/>
          </p:cNvSpPr>
          <p:nvPr>
            <p:ph idx="1"/>
          </p:nvPr>
        </p:nvSpPr>
        <p:spPr/>
        <p:txBody>
          <a:bodyPr>
            <a:normAutofit/>
          </a:bodyPr>
          <a:lstStyle/>
          <a:p>
            <a:pPr algn="ctr"/>
            <a:r>
              <a:rPr lang="en-US" sz="3600" b="1" dirty="0"/>
              <a:t>If your advisor has retired or resigned, she or he has one year to remain “current,” after which you will need to add a co-advisor, who is current UW graduate faculty in your department.</a:t>
            </a:r>
          </a:p>
        </p:txBody>
      </p:sp>
      <p:pic>
        <p:nvPicPr>
          <p:cNvPr id="4" name="Audio 3">
            <a:hlinkClick r:id="" action="ppaction://media"/>
            <a:extLst>
              <a:ext uri="{FF2B5EF4-FFF2-40B4-BE49-F238E27FC236}">
                <a16:creationId xmlns:a16="http://schemas.microsoft.com/office/drawing/2014/main" id="{F35E740E-F9D4-4CB2-8881-D032128F0A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02491817"/>
      </p:ext>
    </p:extLst>
  </p:cSld>
  <p:clrMapOvr>
    <a:masterClrMapping/>
  </p:clrMapOvr>
  <mc:AlternateContent xmlns:mc="http://schemas.openxmlformats.org/markup-compatibility/2006" xmlns:p14="http://schemas.microsoft.com/office/powerpoint/2010/main">
    <mc:Choice Requires="p14">
      <p:transition spd="slow" p14:dur="2000" advTm="24450"/>
    </mc:Choice>
    <mc:Fallback xmlns="">
      <p:transition spd="slow" advTm="24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077200" cy="5410200"/>
          </a:xfrm>
        </p:spPr>
        <p:txBody>
          <a:bodyPr>
            <a:normAutofit/>
          </a:bodyPr>
          <a:lstStyle/>
          <a:p>
            <a:r>
              <a:rPr lang="en-US" sz="4000" b="1" dirty="0"/>
              <a:t>If one of the members of your committee has retired, she or he remains current for one year.  After one year, as long as the other 3 are current UW graduate faculty, the retired faculty member can remain on the committee.  </a:t>
            </a:r>
          </a:p>
        </p:txBody>
      </p:sp>
      <p:pic>
        <p:nvPicPr>
          <p:cNvPr id="3" name="Audio 2">
            <a:hlinkClick r:id="" action="ppaction://media"/>
            <a:extLst>
              <a:ext uri="{FF2B5EF4-FFF2-40B4-BE49-F238E27FC236}">
                <a16:creationId xmlns:a16="http://schemas.microsoft.com/office/drawing/2014/main" id="{D25F4F52-F7D4-4C2E-B92B-943CB24166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63143150"/>
      </p:ext>
    </p:extLst>
  </p:cSld>
  <p:clrMapOvr>
    <a:masterClrMapping/>
  </p:clrMapOvr>
  <mc:AlternateContent xmlns:mc="http://schemas.openxmlformats.org/markup-compatibility/2006" xmlns:p14="http://schemas.microsoft.com/office/powerpoint/2010/main">
    <mc:Choice Requires="p14">
      <p:transition spd="slow" p14:dur="2000" advTm="39155"/>
    </mc:Choice>
    <mc:Fallback xmlns="">
      <p:transition spd="slow" advTm="39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t>Today we will discuss the following:</a:t>
            </a:r>
          </a:p>
        </p:txBody>
      </p:sp>
      <p:sp>
        <p:nvSpPr>
          <p:cNvPr id="3" name="Content Placeholder 2"/>
          <p:cNvSpPr>
            <a:spLocks noGrp="1"/>
          </p:cNvSpPr>
          <p:nvPr>
            <p:ph idx="1"/>
          </p:nvPr>
        </p:nvSpPr>
        <p:spPr>
          <a:xfrm>
            <a:off x="381000" y="2133600"/>
            <a:ext cx="7924800" cy="3992563"/>
          </a:xfrm>
        </p:spPr>
        <p:txBody>
          <a:bodyPr>
            <a:normAutofit fontScale="92500" lnSpcReduction="10000"/>
          </a:bodyPr>
          <a:lstStyle/>
          <a:p>
            <a:r>
              <a:rPr lang="en-US" sz="2400" b="1" dirty="0"/>
              <a:t>1. Rules for dissertators</a:t>
            </a:r>
          </a:p>
          <a:p>
            <a:r>
              <a:rPr lang="en-US" sz="2400" b="1" dirty="0"/>
              <a:t>2. The five-year rule</a:t>
            </a:r>
          </a:p>
          <a:p>
            <a:r>
              <a:rPr lang="en-US" sz="2400" b="1" dirty="0"/>
              <a:t>3. Copyright</a:t>
            </a:r>
          </a:p>
          <a:p>
            <a:r>
              <a:rPr lang="en-US" sz="2400" b="1" dirty="0"/>
              <a:t>4. Deadlines</a:t>
            </a:r>
          </a:p>
          <a:p>
            <a:r>
              <a:rPr lang="en-US" sz="2400" b="1" dirty="0"/>
              <a:t>5. Dissertation formatting requirements</a:t>
            </a:r>
          </a:p>
          <a:p>
            <a:r>
              <a:rPr lang="en-US" sz="2400" b="1" dirty="0"/>
              <a:t>6. PhD Committee requirements</a:t>
            </a:r>
          </a:p>
          <a:p>
            <a:r>
              <a:rPr lang="en-US" sz="2400" b="1" dirty="0"/>
              <a:t>7. Requesting a PhD warrant and </a:t>
            </a:r>
          </a:p>
          <a:p>
            <a:r>
              <a:rPr lang="en-US" sz="2400" b="1" dirty="0"/>
              <a:t>      submitting your dissertation electronically.</a:t>
            </a:r>
          </a:p>
          <a:p>
            <a:r>
              <a:rPr lang="en-US" sz="2400" b="1" dirty="0"/>
              <a:t>8. Electronic submissions of dissertations</a:t>
            </a:r>
          </a:p>
          <a:p>
            <a:r>
              <a:rPr lang="en-US" sz="2400" b="1" dirty="0"/>
              <a:t>9. Embargoes</a:t>
            </a:r>
          </a:p>
        </p:txBody>
      </p:sp>
      <p:pic>
        <p:nvPicPr>
          <p:cNvPr id="4" name="Audio 3">
            <a:hlinkClick r:id="" action="ppaction://media"/>
            <a:extLst>
              <a:ext uri="{FF2B5EF4-FFF2-40B4-BE49-F238E27FC236}">
                <a16:creationId xmlns:a16="http://schemas.microsoft.com/office/drawing/2014/main" id="{C3DE60CE-AA6E-4A1A-8B5C-295E2CA109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89527470"/>
      </p:ext>
    </p:extLst>
  </p:cSld>
  <p:clrMapOvr>
    <a:masterClrMapping/>
  </p:clrMapOvr>
  <mc:AlternateContent xmlns:mc="http://schemas.openxmlformats.org/markup-compatibility/2006" xmlns:p14="http://schemas.microsoft.com/office/powerpoint/2010/main">
    <mc:Choice Requires="p14">
      <p:transition spd="slow" p14:dur="2000" advTm="22748"/>
    </mc:Choice>
    <mc:Fallback xmlns="">
      <p:transition spd="slow" advTm="22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219200"/>
            <a:ext cx="7772400" cy="4572000"/>
          </a:xfrm>
        </p:spPr>
        <p:txBody>
          <a:bodyPr>
            <a:normAutofit fontScale="90000"/>
          </a:bodyPr>
          <a:lstStyle/>
          <a:p>
            <a:r>
              <a:rPr lang="en-US" dirty="0"/>
              <a:t>If you have more than one member who has retired or resigned more than a year ago, you will need to add another member (or more) so that you have a minimum of 3 current graduate faculty.</a:t>
            </a:r>
          </a:p>
        </p:txBody>
      </p:sp>
      <p:pic>
        <p:nvPicPr>
          <p:cNvPr id="3" name="Audio 2">
            <a:hlinkClick r:id="" action="ppaction://media"/>
            <a:extLst>
              <a:ext uri="{FF2B5EF4-FFF2-40B4-BE49-F238E27FC236}">
                <a16:creationId xmlns:a16="http://schemas.microsoft.com/office/drawing/2014/main" id="{3B7D4FB9-92AC-4251-B9F1-31A18818E0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24296866"/>
      </p:ext>
    </p:extLst>
  </p:cSld>
  <p:clrMapOvr>
    <a:masterClrMapping/>
  </p:clrMapOvr>
  <mc:AlternateContent xmlns:mc="http://schemas.openxmlformats.org/markup-compatibility/2006" xmlns:p14="http://schemas.microsoft.com/office/powerpoint/2010/main">
    <mc:Choice Requires="p14">
      <p:transition spd="slow" p14:dur="2000" advTm="21639"/>
    </mc:Choice>
    <mc:Fallback xmlns="">
      <p:transition spd="slow" advTm="21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Readers and nonreaders</a:t>
            </a:r>
          </a:p>
        </p:txBody>
      </p:sp>
      <p:sp>
        <p:nvSpPr>
          <p:cNvPr id="3" name="Content Placeholder 2"/>
          <p:cNvSpPr>
            <a:spLocks noGrp="1"/>
          </p:cNvSpPr>
          <p:nvPr>
            <p:ph idx="1"/>
          </p:nvPr>
        </p:nvSpPr>
        <p:spPr/>
        <p:txBody>
          <a:bodyPr>
            <a:normAutofit/>
          </a:bodyPr>
          <a:lstStyle/>
          <a:p>
            <a:pPr marL="0" indent="0" algn="ctr">
              <a:buNone/>
            </a:pPr>
            <a:r>
              <a:rPr lang="en-US" sz="4400" dirty="0"/>
              <a:t>The Graduate School requires a minimum of three (3) readers on the committee.</a:t>
            </a:r>
          </a:p>
        </p:txBody>
      </p:sp>
      <p:pic>
        <p:nvPicPr>
          <p:cNvPr id="4" name="Audio 3">
            <a:hlinkClick r:id="" action="ppaction://media"/>
            <a:extLst>
              <a:ext uri="{FF2B5EF4-FFF2-40B4-BE49-F238E27FC236}">
                <a16:creationId xmlns:a16="http://schemas.microsoft.com/office/drawing/2014/main" id="{1862E794-A63B-4F8F-A618-59A3D0D395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60545266"/>
      </p:ext>
    </p:extLst>
  </p:cSld>
  <p:clrMapOvr>
    <a:masterClrMapping/>
  </p:clrMapOvr>
  <mc:AlternateContent xmlns:mc="http://schemas.openxmlformats.org/markup-compatibility/2006" xmlns:p14="http://schemas.microsoft.com/office/powerpoint/2010/main">
    <mc:Choice Requires="p14">
      <p:transition spd="slow" p14:dur="2000" advTm="23138"/>
    </mc:Choice>
    <mc:Fallback xmlns="">
      <p:transition spd="slow" advTm="23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Dissenting vote</a:t>
            </a:r>
          </a:p>
        </p:txBody>
      </p:sp>
      <p:sp>
        <p:nvSpPr>
          <p:cNvPr id="3" name="Content Placeholder 2"/>
          <p:cNvSpPr>
            <a:spLocks noGrp="1"/>
          </p:cNvSpPr>
          <p:nvPr>
            <p:ph idx="1"/>
          </p:nvPr>
        </p:nvSpPr>
        <p:spPr/>
        <p:txBody>
          <a:bodyPr>
            <a:normAutofit/>
          </a:bodyPr>
          <a:lstStyle/>
          <a:p>
            <a:pPr lvl="0" algn="ctr"/>
            <a:r>
              <a:rPr lang="en-US" sz="4000" dirty="0"/>
              <a:t>To pass the oral exam/defense,  receive no more than one dissenting vote from the oral committee.  A missing signature is considered a dissent.  </a:t>
            </a:r>
            <a:endParaRPr lang="en-US" dirty="0"/>
          </a:p>
        </p:txBody>
      </p:sp>
      <p:pic>
        <p:nvPicPr>
          <p:cNvPr id="5" name="Audio 4">
            <a:hlinkClick r:id="" action="ppaction://media"/>
            <a:extLst>
              <a:ext uri="{FF2B5EF4-FFF2-40B4-BE49-F238E27FC236}">
                <a16:creationId xmlns:a16="http://schemas.microsoft.com/office/drawing/2014/main" id="{063AD70E-2694-49FB-AAF7-6A32E1A6AC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86986944"/>
      </p:ext>
    </p:extLst>
  </p:cSld>
  <p:clrMapOvr>
    <a:masterClrMapping/>
  </p:clrMapOvr>
  <mc:AlternateContent xmlns:mc="http://schemas.openxmlformats.org/markup-compatibility/2006" xmlns:p14="http://schemas.microsoft.com/office/powerpoint/2010/main">
    <mc:Choice Requires="p14">
      <p:transition spd="slow" p14:dur="2000" advTm="17291"/>
    </mc:Choice>
    <mc:Fallback xmlns="">
      <p:transition spd="slow" advTm="17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If a committee member is not in town. . . </a:t>
            </a:r>
          </a:p>
        </p:txBody>
      </p:sp>
      <p:sp>
        <p:nvSpPr>
          <p:cNvPr id="3" name="Content Placeholder 2"/>
          <p:cNvSpPr>
            <a:spLocks noGrp="1"/>
          </p:cNvSpPr>
          <p:nvPr>
            <p:ph idx="1"/>
          </p:nvPr>
        </p:nvSpPr>
        <p:spPr/>
        <p:txBody>
          <a:bodyPr>
            <a:normAutofit/>
          </a:bodyPr>
          <a:lstStyle/>
          <a:p>
            <a:pPr lvl="0"/>
            <a:r>
              <a:rPr lang="en-US" dirty="0"/>
              <a:t>If any committee members participate via Zoom, some other platform, or teleconference, or skip out of town before your warrant is signed, no worries.  The Grad School </a:t>
            </a:r>
            <a:r>
              <a:rPr lang="en-US"/>
              <a:t>has e-signatures </a:t>
            </a:r>
            <a:r>
              <a:rPr lang="en-US" dirty="0"/>
              <a:t>and each member can and must sign.</a:t>
            </a:r>
          </a:p>
          <a:p>
            <a:endParaRPr lang="en-US" dirty="0"/>
          </a:p>
        </p:txBody>
      </p:sp>
      <p:pic>
        <p:nvPicPr>
          <p:cNvPr id="4" name="Audio 3">
            <a:hlinkClick r:id="" action="ppaction://media"/>
            <a:extLst>
              <a:ext uri="{FF2B5EF4-FFF2-40B4-BE49-F238E27FC236}">
                <a16:creationId xmlns:a16="http://schemas.microsoft.com/office/drawing/2014/main" id="{0257CBC1-9EA7-4DE5-A603-5944F96BAD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19735884"/>
      </p:ext>
    </p:extLst>
  </p:cSld>
  <p:clrMapOvr>
    <a:masterClrMapping/>
  </p:clrMapOvr>
  <mc:AlternateContent xmlns:mc="http://schemas.openxmlformats.org/markup-compatibility/2006" xmlns:p14="http://schemas.microsoft.com/office/powerpoint/2010/main">
    <mc:Choice Requires="p14">
      <p:transition spd="slow" p14:dur="2000" advTm="30110"/>
    </mc:Choice>
    <mc:Fallback xmlns="">
      <p:transition spd="slow" advTm="30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a:solidFill>
                  <a:srgbClr val="FF0000"/>
                </a:solidFill>
              </a:rPr>
              <a:t>Request the final Ph.D. warrant</a:t>
            </a:r>
          </a:p>
        </p:txBody>
      </p:sp>
      <p:sp>
        <p:nvSpPr>
          <p:cNvPr id="3" name="Content Placeholder 2"/>
          <p:cNvSpPr>
            <a:spLocks noGrp="1"/>
          </p:cNvSpPr>
          <p:nvPr>
            <p:ph idx="1"/>
          </p:nvPr>
        </p:nvSpPr>
        <p:spPr/>
        <p:txBody>
          <a:bodyPr>
            <a:normAutofit/>
          </a:bodyPr>
          <a:lstStyle/>
          <a:p>
            <a:pPr algn="ctr"/>
            <a:r>
              <a:rPr lang="en-US" sz="4800" dirty="0"/>
              <a:t>Request the final Ph.D. warrant at least 3 weeks before your oral exam/defense and check the degree deadline(s).</a:t>
            </a:r>
          </a:p>
        </p:txBody>
      </p:sp>
      <p:pic>
        <p:nvPicPr>
          <p:cNvPr id="4" name="Audio 3">
            <a:hlinkClick r:id="" action="ppaction://media"/>
            <a:extLst>
              <a:ext uri="{FF2B5EF4-FFF2-40B4-BE49-F238E27FC236}">
                <a16:creationId xmlns:a16="http://schemas.microsoft.com/office/drawing/2014/main" id="{F2FE4D06-8F3A-4F8A-87DC-D8544BD00A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46335372"/>
      </p:ext>
    </p:extLst>
  </p:cSld>
  <p:clrMapOvr>
    <a:masterClrMapping/>
  </p:clrMapOvr>
  <mc:AlternateContent xmlns:mc="http://schemas.openxmlformats.org/markup-compatibility/2006" xmlns:p14="http://schemas.microsoft.com/office/powerpoint/2010/main">
    <mc:Choice Requires="p14">
      <p:transition spd="slow" p14:dur="2000" advTm="35333"/>
    </mc:Choice>
    <mc:Fallback xmlns="">
      <p:transition spd="slow" advTm="35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Submitting the PhD warrant</a:t>
            </a:r>
          </a:p>
        </p:txBody>
      </p:sp>
      <p:sp>
        <p:nvSpPr>
          <p:cNvPr id="3" name="Text Placeholder 2"/>
          <p:cNvSpPr>
            <a:spLocks noGrp="1"/>
          </p:cNvSpPr>
          <p:nvPr>
            <p:ph type="body" sz="quarter" idx="10"/>
          </p:nvPr>
        </p:nvSpPr>
        <p:spPr/>
        <p:txBody>
          <a:bodyPr/>
          <a:lstStyle/>
          <a:p>
            <a:pPr>
              <a:buFont typeface="Arial" panose="020B0604020202020204" pitchFamily="34" charset="0"/>
              <a:buChar char="•"/>
            </a:pPr>
            <a:r>
              <a:rPr lang="en-US" b="1" dirty="0">
                <a:solidFill>
                  <a:schemeClr val="tx2"/>
                </a:solidFill>
              </a:rPr>
              <a:t>You are responsible for submitting your signed warrant with your dissertation.</a:t>
            </a:r>
          </a:p>
          <a:p>
            <a:pPr>
              <a:buFont typeface="Arial" panose="020B0604020202020204" pitchFamily="34" charset="0"/>
              <a:buChar char="•"/>
            </a:pPr>
            <a:r>
              <a:rPr lang="en-US" b="1" dirty="0"/>
              <a:t>A scanned copy is fine.</a:t>
            </a:r>
          </a:p>
          <a:p>
            <a:pPr>
              <a:buFont typeface="Arial" panose="020B0604020202020204" pitchFamily="34" charset="0"/>
              <a:buChar char="•"/>
            </a:pPr>
            <a:r>
              <a:rPr lang="en-US" b="1" dirty="0"/>
              <a:t>Upload the warrant at the ProQuest website when you submit your dissertation to the Graduate School along with the survey completion certificates. </a:t>
            </a:r>
          </a:p>
          <a:p>
            <a:endParaRPr lang="en-US" dirty="0"/>
          </a:p>
        </p:txBody>
      </p:sp>
      <p:pic>
        <p:nvPicPr>
          <p:cNvPr id="2050" name="Picture 2" descr="http://cloud.graphicleftovers.com/11976/item34983/Happy-graduate-stud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4531832"/>
            <a:ext cx="1616149" cy="1616149"/>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42B9E82F-2E2F-4784-8C7E-4D25A99EE7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94021668"/>
      </p:ext>
    </p:extLst>
  </p:cSld>
  <p:clrMapOvr>
    <a:masterClrMapping/>
  </p:clrMapOvr>
  <mc:AlternateContent xmlns:mc="http://schemas.openxmlformats.org/markup-compatibility/2006" xmlns:p14="http://schemas.microsoft.com/office/powerpoint/2010/main">
    <mc:Choice Requires="p14">
      <p:transition spd="slow" p14:dur="2000" advTm="25682"/>
    </mc:Choice>
    <mc:Fallback xmlns="">
      <p:transition spd="slow" advTm="25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Do not mail doctoral warrants</a:t>
            </a:r>
          </a:p>
        </p:txBody>
      </p:sp>
      <p:sp>
        <p:nvSpPr>
          <p:cNvPr id="3" name="Text Placeholder 2"/>
          <p:cNvSpPr>
            <a:spLocks noGrp="1"/>
          </p:cNvSpPr>
          <p:nvPr>
            <p:ph type="body" sz="quarter" idx="10"/>
          </p:nvPr>
        </p:nvSpPr>
        <p:spPr/>
        <p:txBody>
          <a:bodyPr/>
          <a:lstStyle/>
          <a:p>
            <a:r>
              <a:rPr lang="en-US" sz="3200" b="1" dirty="0">
                <a:solidFill>
                  <a:srgbClr val="FF0000"/>
                </a:solidFill>
              </a:rPr>
              <a:t>Please do not send a doctoral warrant to the Grad School. </a:t>
            </a:r>
          </a:p>
          <a:p>
            <a:r>
              <a:rPr lang="en-US" sz="3200" b="1" dirty="0">
                <a:solidFill>
                  <a:srgbClr val="FF0000"/>
                </a:solidFill>
              </a:rPr>
              <a:t>Thank you!</a:t>
            </a:r>
          </a:p>
          <a:p>
            <a:endParaRPr lang="en-US" dirty="0"/>
          </a:p>
        </p:txBody>
      </p:sp>
      <p:pic>
        <p:nvPicPr>
          <p:cNvPr id="1026" name="Picture 2" descr="https://tse2.mm.bing.net/th?id=OIP.M000c68d616e6053382d9b59eb641673bo0&amp;pid=15.1&amp;P=0&amp;w=300&amp;h=3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7935" y="3022444"/>
            <a:ext cx="2902688" cy="3098955"/>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p:cNvSpPr/>
          <p:nvPr/>
        </p:nvSpPr>
        <p:spPr>
          <a:xfrm>
            <a:off x="-112955" y="2006600"/>
            <a:ext cx="936978" cy="4289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1207F9C3-4699-443D-93D2-BB640C09AB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14449843"/>
      </p:ext>
    </p:extLst>
  </p:cSld>
  <p:clrMapOvr>
    <a:masterClrMapping/>
  </p:clrMapOvr>
  <mc:AlternateContent xmlns:mc="http://schemas.openxmlformats.org/markup-compatibility/2006" xmlns:p14="http://schemas.microsoft.com/office/powerpoint/2010/main">
    <mc:Choice Requires="p14">
      <p:transition spd="slow" p14:dur="2000" advTm="8254"/>
    </mc:Choice>
    <mc:Fallback xmlns="">
      <p:transition spd="slow" advTm="8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71600"/>
            <a:ext cx="9144000" cy="990600"/>
          </a:xfrm>
        </p:spPr>
        <p:txBody>
          <a:bodyPr>
            <a:normAutofit fontScale="90000"/>
          </a:bodyPr>
          <a:lstStyle/>
          <a:p>
            <a:r>
              <a:rPr lang="en-US" b="1" dirty="0"/>
              <a:t>Submitting your dissertation electronically</a:t>
            </a:r>
          </a:p>
        </p:txBody>
      </p:sp>
      <p:sp>
        <p:nvSpPr>
          <p:cNvPr id="3" name="Text Placeholder 2"/>
          <p:cNvSpPr>
            <a:spLocks noGrp="1"/>
          </p:cNvSpPr>
          <p:nvPr>
            <p:ph type="body" sz="quarter" idx="10"/>
          </p:nvPr>
        </p:nvSpPr>
        <p:spPr>
          <a:xfrm>
            <a:off x="685800" y="2362200"/>
            <a:ext cx="7721600" cy="3922490"/>
          </a:xfrm>
        </p:spPr>
        <p:txBody>
          <a:bodyPr>
            <a:normAutofit/>
          </a:bodyPr>
          <a:lstStyle/>
          <a:p>
            <a:pPr marL="342900" lvl="1" indent="-342900">
              <a:buFont typeface="Arial" pitchFamily="34" charset="0"/>
              <a:buChar char="•"/>
            </a:pPr>
            <a:r>
              <a:rPr lang="en-US" sz="2400" b="1" dirty="0"/>
              <a:t>You must submit your dissertation to the Graduate School and upload your warrant </a:t>
            </a:r>
            <a:r>
              <a:rPr lang="en-US" sz="2400" b="1" dirty="0">
                <a:solidFill>
                  <a:srgbClr val="FF0000"/>
                </a:solidFill>
              </a:rPr>
              <a:t>by the deadline</a:t>
            </a:r>
            <a:r>
              <a:rPr lang="en-US" sz="2400" b="1" dirty="0"/>
              <a:t> in order to graduate in the final term in which you are enrolled.</a:t>
            </a:r>
          </a:p>
        </p:txBody>
      </p:sp>
      <p:pic>
        <p:nvPicPr>
          <p:cNvPr id="4" name="Picture 2" descr="http://i.kinja-img.com/gawker-media/image/upload/s--9EWwucNq--/mbaxqdwuktvwywr0opf5.jpg">
            <a:extLst>
              <a:ext uri="{FF2B5EF4-FFF2-40B4-BE49-F238E27FC236}">
                <a16:creationId xmlns:a16="http://schemas.microsoft.com/office/drawing/2014/main" id="{EB68B3FB-B3A3-4806-A6B7-C86C4FB4A01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9790" y="3886200"/>
            <a:ext cx="4144420" cy="231140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A9F0E749-18E5-4668-B4E9-A6ED177BAA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17064058"/>
      </p:ext>
    </p:extLst>
  </p:cSld>
  <p:clrMapOvr>
    <a:masterClrMapping/>
  </p:clrMapOvr>
  <mc:AlternateContent xmlns:mc="http://schemas.openxmlformats.org/markup-compatibility/2006" xmlns:p14="http://schemas.microsoft.com/office/powerpoint/2010/main">
    <mc:Choice Requires="p14">
      <p:transition spd="slow" p14:dur="2000" advTm="15620"/>
    </mc:Choice>
    <mc:Fallback xmlns="">
      <p:transition spd="slow" advTm="15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Formatting changes</a:t>
            </a:r>
          </a:p>
        </p:txBody>
      </p:sp>
      <p:sp>
        <p:nvSpPr>
          <p:cNvPr id="3" name="Content Placeholder 2"/>
          <p:cNvSpPr>
            <a:spLocks noGrp="1"/>
          </p:cNvSpPr>
          <p:nvPr>
            <p:ph idx="1"/>
          </p:nvPr>
        </p:nvSpPr>
        <p:spPr>
          <a:xfrm>
            <a:off x="609600" y="1676400"/>
            <a:ext cx="7924800" cy="4449763"/>
          </a:xfrm>
        </p:spPr>
        <p:txBody>
          <a:bodyPr/>
          <a:lstStyle/>
          <a:p>
            <a:r>
              <a:rPr lang="en-US" sz="2400" b="1" dirty="0"/>
              <a:t>If the Graduate School requires formatting changes after the dissertation has been submitted, you will receive an email explaining what you must do.</a:t>
            </a:r>
          </a:p>
          <a:p>
            <a:r>
              <a:rPr lang="en-US" sz="2400" b="1" dirty="0"/>
              <a:t>Regarding the timing, you will need to follow the instructions in the email as soon as possible.</a:t>
            </a:r>
          </a:p>
          <a:p>
            <a:r>
              <a:rPr lang="en-US" sz="2400" b="1" dirty="0"/>
              <a:t>You are responsible for following instructions in the emails and on the Graduate School website.</a:t>
            </a:r>
          </a:p>
        </p:txBody>
      </p:sp>
      <p:pic>
        <p:nvPicPr>
          <p:cNvPr id="1026" name="Picture 2" descr="https://katieflanagan.files.wordpress.com/2012/04/revisi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1" y="4472453"/>
            <a:ext cx="1447800" cy="1653709"/>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185690AB-9AF6-44D7-873F-86E512B8ED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35830597"/>
      </p:ext>
    </p:extLst>
  </p:cSld>
  <p:clrMapOvr>
    <a:masterClrMapping/>
  </p:clrMapOvr>
  <mc:AlternateContent xmlns:mc="http://schemas.openxmlformats.org/markup-compatibility/2006" xmlns:p14="http://schemas.microsoft.com/office/powerpoint/2010/main">
    <mc:Choice Requires="p14">
      <p:transition spd="slow" p14:dur="2000" advTm="34645"/>
    </mc:Choice>
    <mc:Fallback xmlns="">
      <p:transition spd="slow" advTm="34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Check your email</a:t>
            </a:r>
          </a:p>
        </p:txBody>
      </p:sp>
      <p:sp>
        <p:nvSpPr>
          <p:cNvPr id="3" name="Content Placeholder 2"/>
          <p:cNvSpPr>
            <a:spLocks noGrp="1"/>
          </p:cNvSpPr>
          <p:nvPr>
            <p:ph idx="1"/>
          </p:nvPr>
        </p:nvSpPr>
        <p:spPr/>
        <p:txBody>
          <a:bodyPr>
            <a:normAutofit/>
          </a:bodyPr>
          <a:lstStyle/>
          <a:p>
            <a:r>
              <a:rPr lang="en-US" sz="2800" b="1" dirty="0"/>
              <a:t>After you submit your dissertation, check the email address that you enter when you create an account on the ProQuest website.</a:t>
            </a:r>
          </a:p>
          <a:p>
            <a:r>
              <a:rPr lang="en-US" sz="2800" b="1" dirty="0"/>
              <a:t>Look for an email from the ETD administrator.</a:t>
            </a:r>
          </a:p>
          <a:p>
            <a:r>
              <a:rPr lang="en-US" sz="2800" b="1" dirty="0">
                <a:solidFill>
                  <a:srgbClr val="7030A0"/>
                </a:solidFill>
              </a:rPr>
              <a:t>Check to ensure that your dissertation has been accepted.</a:t>
            </a:r>
            <a:endParaRPr lang="en-US" sz="2400" b="1" dirty="0">
              <a:solidFill>
                <a:srgbClr val="7030A0"/>
              </a:solidFill>
            </a:endParaRPr>
          </a:p>
        </p:txBody>
      </p:sp>
      <p:pic>
        <p:nvPicPr>
          <p:cNvPr id="5" name="Audio 4">
            <a:hlinkClick r:id="" action="ppaction://media"/>
            <a:extLst>
              <a:ext uri="{FF2B5EF4-FFF2-40B4-BE49-F238E27FC236}">
                <a16:creationId xmlns:a16="http://schemas.microsoft.com/office/drawing/2014/main" id="{3F393463-73CC-4FAB-BCCB-FDAC98F427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51841568"/>
      </p:ext>
    </p:extLst>
  </p:cSld>
  <p:clrMapOvr>
    <a:masterClrMapping/>
  </p:clrMapOvr>
  <mc:AlternateContent xmlns:mc="http://schemas.openxmlformats.org/markup-compatibility/2006" xmlns:p14="http://schemas.microsoft.com/office/powerpoint/2010/main">
    <mc:Choice Requires="p14">
      <p:transition spd="slow" p14:dur="2000" advTm="15379"/>
    </mc:Choice>
    <mc:Fallback xmlns="">
      <p:transition spd="slow" advTm="15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855133"/>
            <a:ext cx="7391400" cy="6646333"/>
          </a:xfrm>
        </p:spPr>
        <p:txBody>
          <a:bodyPr>
            <a:normAutofit fontScale="90000"/>
          </a:bodyPr>
          <a:lstStyle/>
          <a:p>
            <a:br>
              <a:rPr lang="en-US" dirty="0"/>
            </a:br>
            <a:br>
              <a:rPr lang="en-US" dirty="0"/>
            </a:br>
            <a:br>
              <a:rPr lang="en-US" dirty="0"/>
            </a:br>
            <a:br>
              <a:rPr lang="en-US" dirty="0"/>
            </a:br>
            <a:r>
              <a:rPr lang="en-US" b="1" dirty="0"/>
              <a:t>Dissertators must register continuously until they graduate.</a:t>
            </a:r>
            <a:br>
              <a:rPr lang="en-US" dirty="0"/>
            </a:br>
            <a:br>
              <a:rPr lang="en-US" dirty="0"/>
            </a:br>
            <a:r>
              <a:rPr lang="en-US" sz="2700" dirty="0"/>
              <a:t>For detailed information, check Dissertator Status in the Graduate School Academic Policies &amp; Procedures: </a:t>
            </a:r>
            <a:br>
              <a:rPr lang="en-US" sz="2700" dirty="0"/>
            </a:br>
            <a:r>
              <a:rPr lang="en-US" sz="2700" u="sng" dirty="0"/>
              <a:t>https://grad.wisc.edu/documents/dissertator-status/</a:t>
            </a:r>
            <a:br>
              <a:rPr lang="en-US" sz="2700" u="sng" dirty="0"/>
            </a:br>
            <a:br>
              <a:rPr lang="en-US" sz="2700" u="sng" dirty="0"/>
            </a:br>
            <a:br>
              <a:rPr lang="en-US" sz="1200" u="sng" dirty="0"/>
            </a:br>
            <a:br>
              <a:rPr lang="en-US" dirty="0"/>
            </a:br>
            <a:endParaRPr lang="en-US" dirty="0"/>
          </a:p>
        </p:txBody>
      </p:sp>
      <p:pic>
        <p:nvPicPr>
          <p:cNvPr id="2" name="Audio 1">
            <a:hlinkClick r:id="" action="ppaction://media"/>
            <a:extLst>
              <a:ext uri="{FF2B5EF4-FFF2-40B4-BE49-F238E27FC236}">
                <a16:creationId xmlns:a16="http://schemas.microsoft.com/office/drawing/2014/main" id="{6C9095BD-2A2B-4B3F-A699-528FD2CBDD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4074402"/>
      </p:ext>
    </p:extLst>
  </p:cSld>
  <p:clrMapOvr>
    <a:masterClrMapping/>
  </p:clrMapOvr>
  <mc:AlternateContent xmlns:mc="http://schemas.openxmlformats.org/markup-compatibility/2006" xmlns:p14="http://schemas.microsoft.com/office/powerpoint/2010/main">
    <mc:Choice Requires="p14">
      <p:transition spd="slow" p14:dur="2000" advTm="25385"/>
    </mc:Choice>
    <mc:Fallback xmlns="">
      <p:transition spd="slow" advTm="25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Deposit date</a:t>
            </a:r>
          </a:p>
        </p:txBody>
      </p:sp>
      <p:sp>
        <p:nvSpPr>
          <p:cNvPr id="3" name="Content Placeholder 2"/>
          <p:cNvSpPr>
            <a:spLocks noGrp="1"/>
          </p:cNvSpPr>
          <p:nvPr>
            <p:ph idx="1"/>
          </p:nvPr>
        </p:nvSpPr>
        <p:spPr/>
        <p:txBody>
          <a:bodyPr>
            <a:normAutofit/>
          </a:bodyPr>
          <a:lstStyle/>
          <a:p>
            <a:pPr algn="ctr"/>
            <a:r>
              <a:rPr lang="en-US" sz="4400" dirty="0"/>
              <a:t>Your official deposit date will be the date you initially submit your dissertation, even if you have to make changes and resubmit.  </a:t>
            </a:r>
          </a:p>
        </p:txBody>
      </p:sp>
      <p:pic>
        <p:nvPicPr>
          <p:cNvPr id="4" name="Audio 3">
            <a:hlinkClick r:id="" action="ppaction://media"/>
            <a:extLst>
              <a:ext uri="{FF2B5EF4-FFF2-40B4-BE49-F238E27FC236}">
                <a16:creationId xmlns:a16="http://schemas.microsoft.com/office/drawing/2014/main" id="{BA949A3F-C59F-4909-A191-D1C1474664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51111558"/>
      </p:ext>
    </p:extLst>
  </p:cSld>
  <p:clrMapOvr>
    <a:masterClrMapping/>
  </p:clrMapOvr>
  <mc:AlternateContent xmlns:mc="http://schemas.openxmlformats.org/markup-compatibility/2006" xmlns:p14="http://schemas.microsoft.com/office/powerpoint/2010/main">
    <mc:Choice Requires="p14">
      <p:transition spd="slow" p14:dur="2000" advTm="11972"/>
    </mc:Choice>
    <mc:Fallback xmlns="">
      <p:transition spd="slow" advTm="11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90600"/>
            <a:ext cx="8001000" cy="4419600"/>
          </a:xfrm>
        </p:spPr>
        <p:txBody>
          <a:bodyPr>
            <a:noAutofit/>
          </a:bodyPr>
          <a:lstStyle/>
          <a:p>
            <a:pPr lvl="0"/>
            <a:br>
              <a:rPr lang="en-US" sz="4800" b="1" dirty="0"/>
            </a:br>
            <a:r>
              <a:rPr lang="en-US" sz="4800" dirty="0"/>
              <a:t>Final submission is </a:t>
            </a:r>
            <a:r>
              <a:rPr lang="en-US" sz="4800" u="sng" dirty="0"/>
              <a:t>final</a:t>
            </a:r>
            <a:r>
              <a:rPr lang="en-US" sz="4800" dirty="0"/>
              <a:t>. </a:t>
            </a:r>
            <a:r>
              <a:rPr lang="en-US" sz="3600" dirty="0"/>
              <a:t>After your dissertation has been accepted, you are not allowed to make changes.</a:t>
            </a:r>
            <a:br>
              <a:rPr lang="en-US" sz="4800" b="1" dirty="0"/>
            </a:br>
            <a:endParaRPr lang="en-US" sz="4800" b="1" dirty="0"/>
          </a:p>
        </p:txBody>
      </p:sp>
      <p:pic>
        <p:nvPicPr>
          <p:cNvPr id="3" name="Audio 2">
            <a:hlinkClick r:id="" action="ppaction://media"/>
            <a:extLst>
              <a:ext uri="{FF2B5EF4-FFF2-40B4-BE49-F238E27FC236}">
                <a16:creationId xmlns:a16="http://schemas.microsoft.com/office/drawing/2014/main" id="{FED51869-AA83-4A2E-8D34-7DE1CC9605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40210580"/>
      </p:ext>
    </p:extLst>
  </p:cSld>
  <p:clrMapOvr>
    <a:masterClrMapping/>
  </p:clrMapOvr>
  <mc:AlternateContent xmlns:mc="http://schemas.openxmlformats.org/markup-compatibility/2006" xmlns:p14="http://schemas.microsoft.com/office/powerpoint/2010/main">
    <mc:Choice Requires="p14">
      <p:transition spd="slow" p14:dur="2000" advTm="37217"/>
    </mc:Choice>
    <mc:Fallback xmlns="">
      <p:transition spd="slow" advTm="37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ETD</a:t>
            </a:r>
          </a:p>
        </p:txBody>
      </p:sp>
      <p:sp>
        <p:nvSpPr>
          <p:cNvPr id="3" name="Content Placeholder 2"/>
          <p:cNvSpPr>
            <a:spLocks noGrp="1"/>
          </p:cNvSpPr>
          <p:nvPr>
            <p:ph idx="1"/>
          </p:nvPr>
        </p:nvSpPr>
        <p:spPr/>
        <p:txBody>
          <a:bodyPr>
            <a:normAutofit/>
          </a:bodyPr>
          <a:lstStyle/>
          <a:p>
            <a:pPr algn="ctr"/>
            <a:r>
              <a:rPr lang="en-US" sz="5400" dirty="0"/>
              <a:t>Electronic Theses and Dissertations through ProQuest/UMI.</a:t>
            </a:r>
          </a:p>
        </p:txBody>
      </p:sp>
      <p:pic>
        <p:nvPicPr>
          <p:cNvPr id="4" name="Audio 3">
            <a:hlinkClick r:id="" action="ppaction://media"/>
            <a:extLst>
              <a:ext uri="{FF2B5EF4-FFF2-40B4-BE49-F238E27FC236}">
                <a16:creationId xmlns:a16="http://schemas.microsoft.com/office/drawing/2014/main" id="{00EA1EEB-C510-4760-885C-44C56A7ED5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3383957"/>
      </p:ext>
    </p:extLst>
  </p:cSld>
  <p:clrMapOvr>
    <a:masterClrMapping/>
  </p:clrMapOvr>
  <mc:AlternateContent xmlns:mc="http://schemas.openxmlformats.org/markup-compatibility/2006" xmlns:p14="http://schemas.microsoft.com/office/powerpoint/2010/main">
    <mc:Choice Requires="p14">
      <p:transition spd="slow" p14:dur="2000" advTm="5221"/>
    </mc:Choice>
    <mc:Fallback xmlns="">
      <p:transition spd="slow" advTm="5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b="1" dirty="0"/>
              <a:t>What to do before you submit your dissertation.</a:t>
            </a:r>
          </a:p>
        </p:txBody>
      </p:sp>
      <p:sp>
        <p:nvSpPr>
          <p:cNvPr id="6" name="Content Placeholder 5"/>
          <p:cNvSpPr>
            <a:spLocks noGrp="1"/>
          </p:cNvSpPr>
          <p:nvPr>
            <p:ph idx="1"/>
          </p:nvPr>
        </p:nvSpPr>
        <p:spPr/>
        <p:txBody>
          <a:bodyPr>
            <a:normAutofit/>
          </a:bodyPr>
          <a:lstStyle/>
          <a:p>
            <a:r>
              <a:rPr lang="en-US" sz="2800" b="1" dirty="0"/>
              <a:t>Complete two surveys online and upload your completion certificates with your dissertation.</a:t>
            </a:r>
          </a:p>
          <a:p>
            <a:r>
              <a:rPr lang="en-US" sz="2800" dirty="0"/>
              <a:t>SED: </a:t>
            </a:r>
            <a:r>
              <a:rPr lang="en-US" sz="2800" dirty="0">
                <a:hlinkClick r:id="rId4"/>
              </a:rPr>
              <a:t>https://sed-ncses.org/login.aspx</a:t>
            </a:r>
            <a:endParaRPr lang="en-US" sz="2800" dirty="0"/>
          </a:p>
          <a:p>
            <a:r>
              <a:rPr lang="en-US" dirty="0"/>
              <a:t>DES: </a:t>
            </a:r>
            <a:r>
              <a:rPr lang="en-US" dirty="0">
                <a:hlinkClick r:id="rId5"/>
              </a:rPr>
              <a:t>https://uwmadison.co1.qualtrics.com/jfe/form/SV_6tcKhVB6vtjEIPX?Q_JFE=qdg</a:t>
            </a:r>
            <a:endParaRPr lang="en-US" dirty="0"/>
          </a:p>
          <a:p>
            <a:endParaRPr lang="en-US" dirty="0"/>
          </a:p>
        </p:txBody>
      </p:sp>
      <p:pic>
        <p:nvPicPr>
          <p:cNvPr id="2" name="Audio 1">
            <a:hlinkClick r:id="" action="ppaction://media"/>
            <a:extLst>
              <a:ext uri="{FF2B5EF4-FFF2-40B4-BE49-F238E27FC236}">
                <a16:creationId xmlns:a16="http://schemas.microsoft.com/office/drawing/2014/main" id="{8B4CEBB7-3E0D-4D6B-ADE0-52FA2FC5A0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58930248"/>
      </p:ext>
    </p:extLst>
  </p:cSld>
  <p:clrMapOvr>
    <a:masterClrMapping/>
  </p:clrMapOvr>
  <mc:AlternateContent xmlns:mc="http://schemas.openxmlformats.org/markup-compatibility/2006" xmlns:p14="http://schemas.microsoft.com/office/powerpoint/2010/main">
    <mc:Choice Requires="p14">
      <p:transition spd="slow" p14:dur="2000" advTm="16158"/>
    </mc:Choice>
    <mc:Fallback xmlns="">
      <p:transition spd="slow" advTm="16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1" dirty="0"/>
              <a:t>Before submitting electronically prepare the following:</a:t>
            </a:r>
          </a:p>
        </p:txBody>
      </p:sp>
      <p:sp>
        <p:nvSpPr>
          <p:cNvPr id="4" name="Content Placeholder 3"/>
          <p:cNvSpPr>
            <a:spLocks noGrp="1"/>
          </p:cNvSpPr>
          <p:nvPr>
            <p:ph idx="1"/>
          </p:nvPr>
        </p:nvSpPr>
        <p:spPr/>
        <p:txBody>
          <a:bodyPr/>
          <a:lstStyle/>
          <a:p>
            <a:r>
              <a:rPr lang="en-US" sz="2800" b="1" dirty="0"/>
              <a:t>Full text of the dissertation in pdf format</a:t>
            </a:r>
          </a:p>
          <a:p>
            <a:r>
              <a:rPr lang="en-US" sz="2800" b="1" dirty="0"/>
              <a:t>An abstract of preferably no more than 350 words which you will copy into a textbox</a:t>
            </a:r>
          </a:p>
          <a:p>
            <a:r>
              <a:rPr lang="en-US" sz="2800" b="1" dirty="0"/>
              <a:t>Advisor and other Committee Members’ Names</a:t>
            </a:r>
          </a:p>
          <a:p>
            <a:r>
              <a:rPr lang="en-US" sz="2800" b="1" dirty="0"/>
              <a:t>Have your credit card ready.  The minimum fee is $90 for a bound copy to go to Memorial Library.</a:t>
            </a:r>
          </a:p>
          <a:p>
            <a:endParaRPr lang="en-US" dirty="0"/>
          </a:p>
        </p:txBody>
      </p:sp>
      <p:pic>
        <p:nvPicPr>
          <p:cNvPr id="5" name="Audio 4">
            <a:hlinkClick r:id="" action="ppaction://media"/>
            <a:extLst>
              <a:ext uri="{FF2B5EF4-FFF2-40B4-BE49-F238E27FC236}">
                <a16:creationId xmlns:a16="http://schemas.microsoft.com/office/drawing/2014/main" id="{3FAD80A8-0B9C-4CFA-88E8-C0D0C08209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96602362"/>
      </p:ext>
    </p:extLst>
  </p:cSld>
  <p:clrMapOvr>
    <a:masterClrMapping/>
  </p:clrMapOvr>
  <mc:AlternateContent xmlns:mc="http://schemas.openxmlformats.org/markup-compatibility/2006" xmlns:p14="http://schemas.microsoft.com/office/powerpoint/2010/main">
    <mc:Choice Requires="p14">
      <p:transition spd="slow" p14:dur="2000" advTm="26168"/>
    </mc:Choice>
    <mc:Fallback xmlns="">
      <p:transition spd="slow" advTm="26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52600"/>
            <a:ext cx="7696200" cy="3962400"/>
          </a:xfrm>
        </p:spPr>
        <p:txBody>
          <a:bodyPr>
            <a:normAutofit/>
          </a:bodyPr>
          <a:lstStyle/>
          <a:p>
            <a:r>
              <a:rPr lang="en-US" b="1" dirty="0"/>
              <a:t>ETD site: </a:t>
            </a:r>
            <a:r>
              <a:rPr lang="en-US" dirty="0">
                <a:hlinkClick r:id="rId4"/>
              </a:rPr>
              <a:t>http://www.etdadmin.com/cgi-bin/home</a:t>
            </a:r>
            <a:br>
              <a:rPr lang="en-US" dirty="0"/>
            </a:br>
            <a:endParaRPr lang="en-US" dirty="0"/>
          </a:p>
        </p:txBody>
      </p:sp>
      <p:pic>
        <p:nvPicPr>
          <p:cNvPr id="3" name="Audio 2">
            <a:hlinkClick r:id="" action="ppaction://media"/>
            <a:extLst>
              <a:ext uri="{FF2B5EF4-FFF2-40B4-BE49-F238E27FC236}">
                <a16:creationId xmlns:a16="http://schemas.microsoft.com/office/drawing/2014/main" id="{CD7F02CB-3672-4401-A0AF-BFF48B0D3C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2564492"/>
      </p:ext>
    </p:extLst>
  </p:cSld>
  <p:clrMapOvr>
    <a:masterClrMapping/>
  </p:clrMapOvr>
  <mc:AlternateContent xmlns:mc="http://schemas.openxmlformats.org/markup-compatibility/2006" xmlns:p14="http://schemas.microsoft.com/office/powerpoint/2010/main">
    <mc:Choice Requires="p14">
      <p:transition spd="slow" p14:dur="2000" advTm="5161"/>
    </mc:Choice>
    <mc:Fallback xmlns="">
      <p:transition spd="slow" advTm="5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752600"/>
            <a:ext cx="7620000" cy="3810000"/>
          </a:xfrm>
        </p:spPr>
        <p:txBody>
          <a:bodyPr>
            <a:normAutofit/>
          </a:bodyPr>
          <a:lstStyle/>
          <a:p>
            <a:r>
              <a:rPr lang="en-US" dirty="0"/>
              <a:t>Pay the $90 fee online:</a:t>
            </a:r>
            <a:br>
              <a:rPr lang="en-US" dirty="0"/>
            </a:br>
            <a:r>
              <a:rPr lang="en-US" dirty="0">
                <a:hlinkClick r:id="rId4"/>
              </a:rPr>
              <a:t>https://my.grad.wisc.edu/FeePayment</a:t>
            </a:r>
            <a:br>
              <a:rPr lang="en-US" dirty="0"/>
            </a:br>
            <a:endParaRPr lang="en-US" dirty="0"/>
          </a:p>
        </p:txBody>
      </p:sp>
      <p:pic>
        <p:nvPicPr>
          <p:cNvPr id="3" name="Audio 2">
            <a:hlinkClick r:id="" action="ppaction://media"/>
            <a:extLst>
              <a:ext uri="{FF2B5EF4-FFF2-40B4-BE49-F238E27FC236}">
                <a16:creationId xmlns:a16="http://schemas.microsoft.com/office/drawing/2014/main" id="{82EDEA87-F44F-4EB4-A1B7-F9DE829789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50590691"/>
      </p:ext>
    </p:extLst>
  </p:cSld>
  <p:clrMapOvr>
    <a:masterClrMapping/>
  </p:clrMapOvr>
  <mc:AlternateContent xmlns:mc="http://schemas.openxmlformats.org/markup-compatibility/2006" xmlns:p14="http://schemas.microsoft.com/office/powerpoint/2010/main">
    <mc:Choice Requires="p14">
      <p:transition spd="slow" p14:dur="2000" advTm="8478"/>
    </mc:Choice>
    <mc:Fallback xmlns="">
      <p:transition spd="slow" advTm="8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4"/>
          <a:stretch>
            <a:fillRect/>
          </a:stretch>
        </p:blipFill>
        <p:spPr>
          <a:xfrm>
            <a:off x="152400" y="1219200"/>
            <a:ext cx="8621835" cy="4895850"/>
          </a:xfrm>
          <a:prstGeom prst="rect">
            <a:avLst/>
          </a:prstGeom>
        </p:spPr>
      </p:pic>
      <p:sp>
        <p:nvSpPr>
          <p:cNvPr id="6" name="Right Arrow 5"/>
          <p:cNvSpPr/>
          <p:nvPr/>
        </p:nvSpPr>
        <p:spPr>
          <a:xfrm rot="1733600">
            <a:off x="1580187" y="336595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1B400694-801E-4276-AD9C-16F01345AB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21345293"/>
      </p:ext>
    </p:extLst>
  </p:cSld>
  <p:clrMapOvr>
    <a:masterClrMapping/>
  </p:clrMapOvr>
  <mc:AlternateContent xmlns:mc="http://schemas.openxmlformats.org/markup-compatibility/2006" xmlns:p14="http://schemas.microsoft.com/office/powerpoint/2010/main">
    <mc:Choice Requires="p14">
      <p:transition spd="slow" p14:dur="2000" advTm="28314"/>
    </mc:Choice>
    <mc:Fallback xmlns="">
      <p:transition spd="slow" advTm="28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4"/>
          <a:stretch>
            <a:fillRect/>
          </a:stretch>
        </p:blipFill>
        <p:spPr>
          <a:xfrm>
            <a:off x="620917" y="1524000"/>
            <a:ext cx="8058524" cy="2943225"/>
          </a:xfrm>
          <a:prstGeom prst="rect">
            <a:avLst/>
          </a:prstGeom>
        </p:spPr>
      </p:pic>
      <p:pic>
        <p:nvPicPr>
          <p:cNvPr id="4" name="Audio 3">
            <a:hlinkClick r:id="" action="ppaction://media"/>
            <a:extLst>
              <a:ext uri="{FF2B5EF4-FFF2-40B4-BE49-F238E27FC236}">
                <a16:creationId xmlns:a16="http://schemas.microsoft.com/office/drawing/2014/main" id="{2CCFF541-46FB-4B33-B853-3A2BDE6905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53439007"/>
      </p:ext>
    </p:extLst>
  </p:cSld>
  <p:clrMapOvr>
    <a:masterClrMapping/>
  </p:clrMapOvr>
  <mc:AlternateContent xmlns:mc="http://schemas.openxmlformats.org/markup-compatibility/2006" xmlns:p14="http://schemas.microsoft.com/office/powerpoint/2010/main">
    <mc:Choice Requires="p14">
      <p:transition spd="slow" p14:dur="2000" advTm="3762"/>
    </mc:Choice>
    <mc:Fallback xmlns="">
      <p:transition spd="slow" advTm="3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4"/>
          <a:stretch>
            <a:fillRect/>
          </a:stretch>
        </p:blipFill>
        <p:spPr>
          <a:xfrm>
            <a:off x="228600" y="1600200"/>
            <a:ext cx="8729589" cy="3697320"/>
          </a:xfrm>
          <a:prstGeom prst="rect">
            <a:avLst/>
          </a:prstGeom>
        </p:spPr>
      </p:pic>
      <p:pic>
        <p:nvPicPr>
          <p:cNvPr id="4" name="Audio 3">
            <a:hlinkClick r:id="" action="ppaction://media"/>
            <a:extLst>
              <a:ext uri="{FF2B5EF4-FFF2-40B4-BE49-F238E27FC236}">
                <a16:creationId xmlns:a16="http://schemas.microsoft.com/office/drawing/2014/main" id="{A1C735FA-C71F-4861-87AC-EC87F7AFFC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93113356"/>
      </p:ext>
    </p:extLst>
  </p:cSld>
  <p:clrMapOvr>
    <a:masterClrMapping/>
  </p:clrMapOvr>
  <mc:AlternateContent xmlns:mc="http://schemas.openxmlformats.org/markup-compatibility/2006" xmlns:p14="http://schemas.microsoft.com/office/powerpoint/2010/main">
    <mc:Choice Requires="p14">
      <p:transition spd="slow" p14:dur="2000" advTm="4805"/>
    </mc:Choice>
    <mc:Fallback xmlns="">
      <p:transition spd="slow" advTm="4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Post prelims</a:t>
            </a:r>
          </a:p>
        </p:txBody>
      </p:sp>
      <p:sp>
        <p:nvSpPr>
          <p:cNvPr id="4" name="Content Placeholder 3"/>
          <p:cNvSpPr>
            <a:spLocks noGrp="1"/>
          </p:cNvSpPr>
          <p:nvPr>
            <p:ph idx="1"/>
          </p:nvPr>
        </p:nvSpPr>
        <p:spPr/>
        <p:txBody>
          <a:bodyPr>
            <a:normAutofit fontScale="92500"/>
          </a:bodyPr>
          <a:lstStyle/>
          <a:p>
            <a:r>
              <a:rPr lang="en-US" sz="5400" dirty="0"/>
              <a:t>You have 5 years from the date you took prelims to defend and deposit your dissertation at the Grad School.  </a:t>
            </a:r>
          </a:p>
        </p:txBody>
      </p:sp>
      <p:pic>
        <p:nvPicPr>
          <p:cNvPr id="2" name="Audio 1">
            <a:hlinkClick r:id="" action="ppaction://media"/>
            <a:extLst>
              <a:ext uri="{FF2B5EF4-FFF2-40B4-BE49-F238E27FC236}">
                <a16:creationId xmlns:a16="http://schemas.microsoft.com/office/drawing/2014/main" id="{93EC968B-AC6B-4640-90FA-294E365746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26116298"/>
      </p:ext>
    </p:extLst>
  </p:cSld>
  <p:clrMapOvr>
    <a:masterClrMapping/>
  </p:clrMapOvr>
  <mc:AlternateContent xmlns:mc="http://schemas.openxmlformats.org/markup-compatibility/2006" xmlns:p14="http://schemas.microsoft.com/office/powerpoint/2010/main">
    <mc:Choice Requires="p14">
      <p:transition spd="slow" p14:dur="2000" advTm="15475"/>
    </mc:Choice>
    <mc:Fallback xmlns="">
      <p:transition spd="slow" advTm="15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4000" b="1" dirty="0"/>
              <a:t>When you submit your dissertation electronically, upload</a:t>
            </a:r>
          </a:p>
        </p:txBody>
      </p:sp>
      <p:sp>
        <p:nvSpPr>
          <p:cNvPr id="4" name="Content Placeholder 3"/>
          <p:cNvSpPr>
            <a:spLocks noGrp="1"/>
          </p:cNvSpPr>
          <p:nvPr>
            <p:ph idx="1"/>
          </p:nvPr>
        </p:nvSpPr>
        <p:spPr/>
        <p:txBody>
          <a:bodyPr>
            <a:normAutofit/>
          </a:bodyPr>
          <a:lstStyle/>
          <a:p>
            <a:r>
              <a:rPr lang="en-US" sz="6000" dirty="0"/>
              <a:t>Your signed warrant.</a:t>
            </a:r>
          </a:p>
          <a:p>
            <a:r>
              <a:rPr lang="en-US" sz="6000" dirty="0"/>
              <a:t>Two survey completion certificates</a:t>
            </a:r>
          </a:p>
        </p:txBody>
      </p:sp>
      <p:pic>
        <p:nvPicPr>
          <p:cNvPr id="2" name="Audio 1">
            <a:hlinkClick r:id="" action="ppaction://media"/>
            <a:extLst>
              <a:ext uri="{FF2B5EF4-FFF2-40B4-BE49-F238E27FC236}">
                <a16:creationId xmlns:a16="http://schemas.microsoft.com/office/drawing/2014/main" id="{0762D7FF-77AE-4489-A799-9EB88BD85B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3006868"/>
      </p:ext>
    </p:extLst>
  </p:cSld>
  <p:clrMapOvr>
    <a:masterClrMapping/>
  </p:clrMapOvr>
  <mc:AlternateContent xmlns:mc="http://schemas.openxmlformats.org/markup-compatibility/2006" xmlns:p14="http://schemas.microsoft.com/office/powerpoint/2010/main">
    <mc:Choice Requires="p14">
      <p:transition spd="slow" p14:dur="2000" advTm="16295"/>
    </mc:Choice>
    <mc:Fallback xmlns="">
      <p:transition spd="slow" advTm="16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752600"/>
            <a:ext cx="7924800" cy="2590800"/>
          </a:xfrm>
        </p:spPr>
        <p:txBody>
          <a:bodyPr>
            <a:normAutofit/>
          </a:bodyPr>
          <a:lstStyle/>
          <a:p>
            <a:r>
              <a:rPr lang="en-US" sz="5400" dirty="0"/>
              <a:t>FAQ about the Electronic Submission Process</a:t>
            </a:r>
          </a:p>
        </p:txBody>
      </p:sp>
      <p:pic>
        <p:nvPicPr>
          <p:cNvPr id="4" name="Audio 3">
            <a:hlinkClick r:id="" action="ppaction://media"/>
            <a:extLst>
              <a:ext uri="{FF2B5EF4-FFF2-40B4-BE49-F238E27FC236}">
                <a16:creationId xmlns:a16="http://schemas.microsoft.com/office/drawing/2014/main" id="{D45654E9-A583-486D-8866-CED55E6703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48404484"/>
      </p:ext>
    </p:extLst>
  </p:cSld>
  <p:clrMapOvr>
    <a:masterClrMapping/>
  </p:clrMapOvr>
  <mc:AlternateContent xmlns:mc="http://schemas.openxmlformats.org/markup-compatibility/2006" xmlns:p14="http://schemas.microsoft.com/office/powerpoint/2010/main">
    <mc:Choice Requires="p14">
      <p:transition spd="slow" p14:dur="2000" advTm="6480"/>
    </mc:Choice>
    <mc:Fallback xmlns="">
      <p:transition spd="slow" advTm="6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752600"/>
            <a:ext cx="8153400" cy="3733800"/>
          </a:xfrm>
        </p:spPr>
        <p:txBody>
          <a:bodyPr>
            <a:normAutofit fontScale="90000"/>
          </a:bodyPr>
          <a:lstStyle/>
          <a:p>
            <a:r>
              <a:rPr lang="en-US" b="1" dirty="0"/>
              <a:t>Do authors retain copyright of their dissertations?</a:t>
            </a:r>
            <a:br>
              <a:rPr lang="en-US" dirty="0"/>
            </a:br>
            <a:r>
              <a:rPr lang="en-US" dirty="0"/>
              <a:t>Yes.  By submitting their dissertations in tangible form, authors are automatically covered by copyright law.</a:t>
            </a:r>
          </a:p>
        </p:txBody>
      </p:sp>
      <p:pic>
        <p:nvPicPr>
          <p:cNvPr id="3" name="Audio 2">
            <a:hlinkClick r:id="" action="ppaction://media"/>
            <a:extLst>
              <a:ext uri="{FF2B5EF4-FFF2-40B4-BE49-F238E27FC236}">
                <a16:creationId xmlns:a16="http://schemas.microsoft.com/office/drawing/2014/main" id="{5B54B026-5E88-4EE0-81F1-1F9B10EFC7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61268636"/>
      </p:ext>
    </p:extLst>
  </p:cSld>
  <p:clrMapOvr>
    <a:masterClrMapping/>
  </p:clrMapOvr>
  <mc:AlternateContent xmlns:mc="http://schemas.openxmlformats.org/markup-compatibility/2006" xmlns:p14="http://schemas.microsoft.com/office/powerpoint/2010/main">
    <mc:Choice Requires="p14">
      <p:transition spd="slow" p14:dur="2000" advTm="12725"/>
    </mc:Choice>
    <mc:Fallback xmlns="">
      <p:transition spd="slow" advTm="12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752600"/>
            <a:ext cx="7772400" cy="3962400"/>
          </a:xfrm>
        </p:spPr>
        <p:txBody>
          <a:bodyPr>
            <a:normAutofit/>
          </a:bodyPr>
          <a:lstStyle/>
          <a:p>
            <a:r>
              <a:rPr lang="en-US" b="1" dirty="0"/>
              <a:t>What is registration of copyright?</a:t>
            </a:r>
            <a:br>
              <a:rPr lang="en-US" dirty="0"/>
            </a:br>
            <a:endParaRPr lang="en-US" dirty="0"/>
          </a:p>
        </p:txBody>
      </p:sp>
      <p:pic>
        <p:nvPicPr>
          <p:cNvPr id="3" name="Audio 2">
            <a:hlinkClick r:id="" action="ppaction://media"/>
            <a:extLst>
              <a:ext uri="{FF2B5EF4-FFF2-40B4-BE49-F238E27FC236}">
                <a16:creationId xmlns:a16="http://schemas.microsoft.com/office/drawing/2014/main" id="{7A25933A-5992-404C-835C-A43943D38F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94567987"/>
      </p:ext>
    </p:extLst>
  </p:cSld>
  <p:clrMapOvr>
    <a:masterClrMapping/>
  </p:clrMapOvr>
  <mc:AlternateContent xmlns:mc="http://schemas.openxmlformats.org/markup-compatibility/2006" xmlns:p14="http://schemas.microsoft.com/office/powerpoint/2010/main">
    <mc:Choice Requires="p14">
      <p:transition spd="slow" p14:dur="2000" advTm="9251"/>
    </mc:Choice>
    <mc:Fallback xmlns="">
      <p:transition spd="slow" advTm="9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Registration of copyright</a:t>
            </a:r>
            <a:br>
              <a:rPr lang="en-US" dirty="0"/>
            </a:br>
            <a:endParaRPr lang="en-US" dirty="0"/>
          </a:p>
        </p:txBody>
      </p:sp>
      <p:sp>
        <p:nvSpPr>
          <p:cNvPr id="3" name="Content Placeholder 2"/>
          <p:cNvSpPr>
            <a:spLocks noGrp="1"/>
          </p:cNvSpPr>
          <p:nvPr>
            <p:ph idx="1"/>
          </p:nvPr>
        </p:nvSpPr>
        <p:spPr/>
        <p:txBody>
          <a:bodyPr>
            <a:normAutofit fontScale="92500"/>
          </a:bodyPr>
          <a:lstStyle/>
          <a:p>
            <a:r>
              <a:rPr lang="en-US" dirty="0"/>
              <a:t>A public record of your copyright.</a:t>
            </a:r>
          </a:p>
          <a:p>
            <a:r>
              <a:rPr lang="en-US" dirty="0"/>
              <a:t>You receive a certificate from the Library of Congress.</a:t>
            </a:r>
          </a:p>
          <a:p>
            <a:r>
              <a:rPr lang="en-US" dirty="0"/>
              <a:t>If you were to litigate, it is important to be covered for attorney fees and damages.</a:t>
            </a:r>
          </a:p>
          <a:p>
            <a:r>
              <a:rPr lang="en-US" dirty="0"/>
              <a:t>It costs $75.</a:t>
            </a:r>
          </a:p>
          <a:p>
            <a:r>
              <a:rPr lang="en-US" dirty="0"/>
              <a:t>You pay when you submit your dissertation.</a:t>
            </a:r>
          </a:p>
        </p:txBody>
      </p:sp>
      <p:pic>
        <p:nvPicPr>
          <p:cNvPr id="5" name="Audio 4">
            <a:hlinkClick r:id="" action="ppaction://media"/>
            <a:extLst>
              <a:ext uri="{FF2B5EF4-FFF2-40B4-BE49-F238E27FC236}">
                <a16:creationId xmlns:a16="http://schemas.microsoft.com/office/drawing/2014/main" id="{A9926466-7BFE-44DE-B239-EAD127038A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38629315"/>
      </p:ext>
    </p:extLst>
  </p:cSld>
  <p:clrMapOvr>
    <a:masterClrMapping/>
  </p:clrMapOvr>
  <mc:AlternateContent xmlns:mc="http://schemas.openxmlformats.org/markup-compatibility/2006" xmlns:p14="http://schemas.microsoft.com/office/powerpoint/2010/main">
    <mc:Choice Requires="p14">
      <p:transition spd="slow" p14:dur="2000" advTm="45370"/>
    </mc:Choice>
    <mc:Fallback xmlns="">
      <p:transition spd="slow" advTm="45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What happens to your dissertation after it is delivered to ProQuest</a:t>
            </a:r>
          </a:p>
        </p:txBody>
      </p:sp>
      <p:sp>
        <p:nvSpPr>
          <p:cNvPr id="3" name="Content Placeholder 2"/>
          <p:cNvSpPr>
            <a:spLocks noGrp="1"/>
          </p:cNvSpPr>
          <p:nvPr>
            <p:ph idx="1"/>
          </p:nvPr>
        </p:nvSpPr>
        <p:spPr/>
        <p:txBody>
          <a:bodyPr>
            <a:normAutofit/>
          </a:bodyPr>
          <a:lstStyle/>
          <a:p>
            <a:r>
              <a:rPr lang="en-US" sz="2000" dirty="0"/>
              <a:t>ProQuest will make available a copy of the work for its university subscribers.</a:t>
            </a:r>
          </a:p>
          <a:p>
            <a:r>
              <a:rPr lang="en-US" sz="2000" dirty="0"/>
              <a:t>ProQuest will allow web indexing services like Google and Google Books to make a copy of the dissertation.</a:t>
            </a:r>
          </a:p>
          <a:p>
            <a:endParaRPr lang="en-US" sz="2400" dirty="0"/>
          </a:p>
        </p:txBody>
      </p:sp>
      <p:grpSp>
        <p:nvGrpSpPr>
          <p:cNvPr id="4" name="Group 3"/>
          <p:cNvGrpSpPr/>
          <p:nvPr/>
        </p:nvGrpSpPr>
        <p:grpSpPr>
          <a:xfrm>
            <a:off x="1537316" y="4218558"/>
            <a:ext cx="5973827" cy="2326231"/>
            <a:chOff x="1537316" y="3026541"/>
            <a:chExt cx="5973827" cy="2326231"/>
          </a:xfrm>
        </p:grpSpPr>
        <p:sp>
          <p:nvSpPr>
            <p:cNvPr id="5" name="Notched Right Arrow 4"/>
            <p:cNvSpPr/>
            <p:nvPr/>
          </p:nvSpPr>
          <p:spPr>
            <a:xfrm>
              <a:off x="1552898" y="3579307"/>
              <a:ext cx="5958245" cy="581152"/>
            </a:xfrm>
            <a:prstGeom prst="notchedRightArrow">
              <a:avLst/>
            </a:prstGeom>
            <a:gradFill flip="none" rotWithShape="1">
              <a:gsLst>
                <a:gs pos="0">
                  <a:srgbClr val="A50021"/>
                </a:gs>
                <a:gs pos="41000">
                  <a:srgbClr val="FFC000"/>
                </a:gs>
                <a:gs pos="100000">
                  <a:srgbClr val="92D050"/>
                </a:gs>
              </a:gsLst>
              <a:lin ang="0" scaled="1"/>
              <a:tileRect/>
            </a:gradFill>
          </p:spPr>
          <p:style>
            <a:lnRef idx="0">
              <a:schemeClr val="dk1">
                <a:hueOff val="0"/>
                <a:satOff val="0"/>
                <a:lumOff val="0"/>
                <a:alphaOff val="0"/>
              </a:schemeClr>
            </a:lnRef>
            <a:fillRef idx="1">
              <a:scrgbClr r="0" g="0" b="0"/>
            </a:fillRef>
            <a:effectRef idx="2">
              <a:schemeClr val="accent2">
                <a:tint val="40000"/>
                <a:hueOff val="0"/>
                <a:satOff val="0"/>
                <a:lumOff val="0"/>
                <a:alphaOff val="0"/>
              </a:schemeClr>
            </a:effectRef>
            <a:fontRef idx="minor">
              <a:schemeClr val="dk1">
                <a:hueOff val="0"/>
                <a:satOff val="0"/>
                <a:lumOff val="0"/>
                <a:alphaOff val="0"/>
              </a:schemeClr>
            </a:fontRef>
          </p:style>
        </p:sp>
        <p:pic>
          <p:nvPicPr>
            <p:cNvPr id="6" name="Picture 5" descr="Google Logo"/>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81234" y="4097816"/>
              <a:ext cx="732913" cy="323905"/>
            </a:xfrm>
            <a:prstGeom prst="rect">
              <a:avLst/>
            </a:prstGeom>
            <a:ln>
              <a:noFill/>
            </a:ln>
            <a:effectLst>
              <a:outerShdw blurRad="292100" dist="139700" dir="2700000" algn="tl" rotWithShape="0">
                <a:srgbClr val="333333">
                  <a:alpha val="65000"/>
                </a:srgbClr>
              </a:outerShdw>
            </a:effectLst>
          </p:spPr>
        </p:pic>
        <p:pic>
          <p:nvPicPr>
            <p:cNvPr id="7" name="Picture 6" descr="http://www.proquest.com/assets/downloads/corporate/proquest_logo.jpg"/>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47183" y="3622815"/>
              <a:ext cx="1255366" cy="511886"/>
            </a:xfrm>
            <a:prstGeom prst="rect">
              <a:avLst/>
            </a:prstGeom>
            <a:ln>
              <a:noFill/>
            </a:ln>
            <a:effectLst>
              <a:outerShdw blurRad="292100" dist="139700" dir="2700000" algn="tl" rotWithShape="0">
                <a:srgbClr val="333333">
                  <a:alpha val="65000"/>
                </a:srgbClr>
              </a:outerShdw>
            </a:effectLst>
          </p:spPr>
        </p:pic>
        <p:grpSp>
          <p:nvGrpSpPr>
            <p:cNvPr id="8" name="Group 7"/>
            <p:cNvGrpSpPr>
              <a:grpSpLocks/>
            </p:cNvGrpSpPr>
            <p:nvPr/>
          </p:nvGrpSpPr>
          <p:grpSpPr bwMode="auto">
            <a:xfrm>
              <a:off x="5667610" y="3655444"/>
              <a:ext cx="872100" cy="359332"/>
              <a:chOff x="0" y="0"/>
              <a:chExt cx="8236" cy="3156"/>
            </a:xfrm>
          </p:grpSpPr>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rcRect l="3743" t="29425" r="23985" b="25618"/>
              <a:stretch>
                <a:fillRect/>
              </a:stretch>
            </p:blipFill>
            <p:spPr bwMode="auto">
              <a:xfrm>
                <a:off x="0" y="1124"/>
                <a:ext cx="8236" cy="17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Picture 18" descr="http://www.uc.wisc.edu/brand/templates-and-downloads/downloads/print/UWCrest_4c.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5" y="0"/>
                <a:ext cx="1995" cy="31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pic>
          <p:nvPicPr>
            <p:cNvPr id="9" name="Picture 8" descr="Bascom Hall"/>
            <p:cNvPicPr/>
            <p:nvPr/>
          </p:nvPicPr>
          <p:blipFill rotWithShape="1">
            <a:blip r:embed="rId8" cstate="print">
              <a:extLst>
                <a:ext uri="{28A0092B-C50C-407E-A947-70E740481C1C}">
                  <a14:useLocalDpi xmlns:a14="http://schemas.microsoft.com/office/drawing/2010/main" val="0"/>
                </a:ext>
              </a:extLst>
            </a:blip>
            <a:srcRect r="17647"/>
            <a:stretch/>
          </p:blipFill>
          <p:spPr bwMode="auto">
            <a:xfrm>
              <a:off x="2057703" y="3501660"/>
              <a:ext cx="880169" cy="76421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0" name="Picture 9" descr="C:\Users\ewer\AppData\Local\Microsoft\Windows\Temporary Internet Files\Content.IE5\Y0IZ4K63\MP900433172[1].jpg"/>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54198" y="3844488"/>
              <a:ext cx="646174" cy="696975"/>
            </a:xfrm>
            <a:prstGeom prst="rect">
              <a:avLst/>
            </a:prstGeom>
            <a:ln>
              <a:noFill/>
            </a:ln>
            <a:effectLst>
              <a:outerShdw blurRad="292100" dist="139700" dir="2700000" algn="tl" rotWithShape="0">
                <a:srgbClr val="333333">
                  <a:alpha val="65000"/>
                </a:srgbClr>
              </a:outerShdw>
            </a:effectLst>
          </p:spPr>
        </p:pic>
        <p:grpSp>
          <p:nvGrpSpPr>
            <p:cNvPr id="11" name="Group 10"/>
            <p:cNvGrpSpPr/>
            <p:nvPr/>
          </p:nvGrpSpPr>
          <p:grpSpPr>
            <a:xfrm>
              <a:off x="2520618" y="3446878"/>
              <a:ext cx="784016" cy="911706"/>
              <a:chOff x="0" y="0"/>
              <a:chExt cx="740865" cy="800935"/>
            </a:xfrm>
          </p:grpSpPr>
          <p:pic>
            <p:nvPicPr>
              <p:cNvPr id="16" name="Picture 15" descr="Green tick - simple by Kliponius - A simple green tick"/>
              <p:cNvPicPr>
                <a:picLocks noChangeAspect="1"/>
              </p:cNvPicPr>
              <p:nvPr/>
            </p:nvPicPr>
            <p:blipFill>
              <a:blip r:embed="rId10"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3396" y="0"/>
                <a:ext cx="687469" cy="800935"/>
              </a:xfrm>
              <a:prstGeom prst="rect">
                <a:avLst/>
              </a:prstGeom>
              <a:noFill/>
              <a:ln>
                <a:noFill/>
              </a:ln>
            </p:spPr>
          </p:pic>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280327"/>
                <a:ext cx="640748" cy="373770"/>
              </a:xfrm>
              <a:prstGeom prst="rect">
                <a:avLst/>
              </a:prstGeom>
            </p:spPr>
          </p:pic>
        </p:grpSp>
        <p:sp>
          <p:nvSpPr>
            <p:cNvPr id="12" name="Text Box 346"/>
            <p:cNvSpPr txBox="1">
              <a:spLocks/>
            </p:cNvSpPr>
            <p:nvPr/>
          </p:nvSpPr>
          <p:spPr>
            <a:xfrm>
              <a:off x="1537316" y="3026541"/>
              <a:ext cx="1203325" cy="380365"/>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algn="just">
                <a:spcBef>
                  <a:spcPts val="0"/>
                </a:spcBef>
                <a:spcAft>
                  <a:spcPts val="0"/>
                </a:spcAft>
              </a:pPr>
              <a:r>
                <a:rPr lang="en-US" sz="1800" b="1" dirty="0">
                  <a:ln>
                    <a:noFill/>
                  </a:ln>
                  <a:solidFill>
                    <a:srgbClr val="C00000"/>
                  </a:solidFill>
                  <a:effectLst>
                    <a:outerShdw blurRad="79997" dist="40005" dir="5040000" algn="tl">
                      <a:srgbClr val="000000">
                        <a:alpha val="30000"/>
                      </a:srgbClr>
                    </a:outerShdw>
                  </a:effectLst>
                  <a:latin typeface="Grad"/>
                  <a:ea typeface="Andale WT"/>
                  <a:cs typeface="CordiaUPC"/>
                </a:rPr>
                <a:t>electronic </a:t>
              </a:r>
              <a:endParaRPr lang="en-US" sz="2600" b="1" dirty="0">
                <a:effectLst/>
                <a:latin typeface="Arial"/>
                <a:ea typeface="Times New Roman"/>
                <a:cs typeface="Times New Roman"/>
              </a:endParaRPr>
            </a:p>
          </p:txBody>
        </p:sp>
        <p:pic>
          <p:nvPicPr>
            <p:cNvPr id="13" name="Picture 12" descr="Google Logo"/>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92062" y="4361844"/>
              <a:ext cx="732913" cy="323905"/>
            </a:xfrm>
            <a:prstGeom prst="rect">
              <a:avLst/>
            </a:prstGeom>
            <a:ln>
              <a:noFill/>
            </a:ln>
            <a:effectLst>
              <a:outerShdw blurRad="292100" dist="139700" dir="2700000" algn="tl" rotWithShape="0">
                <a:srgbClr val="333333">
                  <a:alpha val="65000"/>
                </a:srgbClr>
              </a:outerShdw>
            </a:effectLst>
          </p:spPr>
        </p:pic>
        <p:sp>
          <p:nvSpPr>
            <p:cNvPr id="14" name="Rectangle 13"/>
            <p:cNvSpPr/>
            <p:nvPr/>
          </p:nvSpPr>
          <p:spPr>
            <a:xfrm>
              <a:off x="3635345" y="4250556"/>
              <a:ext cx="1464622" cy="338554"/>
            </a:xfrm>
            <a:prstGeom prst="rect">
              <a:avLst/>
            </a:prstGeom>
            <a:noFill/>
          </p:spPr>
          <p:txBody>
            <a:bodyPr wrap="square" lIns="91440" tIns="45720" rIns="91440" bIns="45720">
              <a:spAutoFit/>
            </a:bodyPr>
            <a:lstStyle/>
            <a:p>
              <a:pPr algn="ctr"/>
              <a:endParaRPr lang="en-US" sz="1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5" name="Rectangle 14"/>
            <p:cNvSpPr/>
            <p:nvPr/>
          </p:nvSpPr>
          <p:spPr>
            <a:xfrm>
              <a:off x="4170555" y="4829552"/>
              <a:ext cx="1554420" cy="523220"/>
            </a:xfrm>
            <a:prstGeom prst="rect">
              <a:avLst/>
            </a:prstGeom>
            <a:noFill/>
          </p:spPr>
          <p:txBody>
            <a:bodyPr wrap="square" lIns="91440" tIns="45720" rIns="91440" bIns="45720">
              <a:spAutoFit/>
            </a:bodyPr>
            <a:lstStyle/>
            <a:p>
              <a:pPr algn="ctr"/>
              <a:r>
                <a:rPr lang="en-US" sz="1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University Subscribers</a:t>
              </a:r>
            </a:p>
          </p:txBody>
        </p:sp>
      </p:grpSp>
      <p:pic>
        <p:nvPicPr>
          <p:cNvPr id="21" name="Audio 20">
            <a:hlinkClick r:id="" action="ppaction://media"/>
            <a:extLst>
              <a:ext uri="{FF2B5EF4-FFF2-40B4-BE49-F238E27FC236}">
                <a16:creationId xmlns:a16="http://schemas.microsoft.com/office/drawing/2014/main" id="{7ADF7842-CF59-4E8B-9217-5A69A0ADA8C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10554178"/>
      </p:ext>
    </p:extLst>
  </p:cSld>
  <p:clrMapOvr>
    <a:masterClrMapping/>
  </p:clrMapOvr>
  <mc:AlternateContent xmlns:mc="http://schemas.openxmlformats.org/markup-compatibility/2006" xmlns:p14="http://schemas.microsoft.com/office/powerpoint/2010/main">
    <mc:Choice Requires="p14">
      <p:transition spd="slow" p14:dur="2000" advTm="16658"/>
    </mc:Choice>
    <mc:Fallback xmlns="">
      <p:transition spd="slow" advTm="16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UW Library receives a digital copy of your dissertation simultaneously.</a:t>
            </a:r>
          </a:p>
        </p:txBody>
      </p:sp>
      <p:sp>
        <p:nvSpPr>
          <p:cNvPr id="3" name="Content Placeholder 2"/>
          <p:cNvSpPr>
            <a:spLocks noGrp="1"/>
          </p:cNvSpPr>
          <p:nvPr>
            <p:ph idx="1"/>
          </p:nvPr>
        </p:nvSpPr>
        <p:spPr/>
        <p:txBody>
          <a:bodyPr>
            <a:normAutofit/>
          </a:bodyPr>
          <a:lstStyle/>
          <a:p>
            <a:r>
              <a:rPr lang="en-US" dirty="0"/>
              <a:t>UW Library will automatically receive the digital texts from ProQuest and make them available in </a:t>
            </a:r>
            <a:r>
              <a:rPr lang="en-US" dirty="0" err="1"/>
              <a:t>Madcat</a:t>
            </a:r>
            <a:r>
              <a:rPr lang="en-US" dirty="0"/>
              <a:t>.</a:t>
            </a:r>
          </a:p>
          <a:p>
            <a:r>
              <a:rPr lang="en-US" dirty="0"/>
              <a:t>UW Library allows Google and Google Books to index and capture dissertations in full text.  </a:t>
            </a:r>
          </a:p>
        </p:txBody>
      </p:sp>
      <p:pic>
        <p:nvPicPr>
          <p:cNvPr id="7" name="Audio 6">
            <a:hlinkClick r:id="" action="ppaction://media"/>
            <a:extLst>
              <a:ext uri="{FF2B5EF4-FFF2-40B4-BE49-F238E27FC236}">
                <a16:creationId xmlns:a16="http://schemas.microsoft.com/office/drawing/2014/main" id="{7994DD4C-B973-4122-8462-C26287A5F2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09027697"/>
      </p:ext>
    </p:extLst>
  </p:cSld>
  <p:clrMapOvr>
    <a:masterClrMapping/>
  </p:clrMapOvr>
  <mc:AlternateContent xmlns:mc="http://schemas.openxmlformats.org/markup-compatibility/2006" xmlns:p14="http://schemas.microsoft.com/office/powerpoint/2010/main">
    <mc:Choice Requires="p14">
      <p:transition spd="slow" p14:dur="2000" advTm="18053"/>
    </mc:Choice>
    <mc:Fallback xmlns="">
      <p:transition spd="slow" advTm="18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sz="4400" b="1" dirty="0"/>
              <a:t>Soon after you submit your dissertation to the Graduate School, it will be free, open, and potentially searchable on Google.</a:t>
            </a:r>
          </a:p>
        </p:txBody>
      </p:sp>
      <p:pic>
        <p:nvPicPr>
          <p:cNvPr id="4" name="Audio 3">
            <a:hlinkClick r:id="" action="ppaction://media"/>
            <a:extLst>
              <a:ext uri="{FF2B5EF4-FFF2-40B4-BE49-F238E27FC236}">
                <a16:creationId xmlns:a16="http://schemas.microsoft.com/office/drawing/2014/main" id="{9BA2AA54-3760-4BF1-AF87-66D989048A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76690937"/>
      </p:ext>
    </p:extLst>
  </p:cSld>
  <p:clrMapOvr>
    <a:masterClrMapping/>
  </p:clrMapOvr>
  <mc:AlternateContent xmlns:mc="http://schemas.openxmlformats.org/markup-compatibility/2006" xmlns:p14="http://schemas.microsoft.com/office/powerpoint/2010/main">
    <mc:Choice Requires="p14">
      <p:transition spd="slow" p14:dur="2000" advTm="9150"/>
    </mc:Choice>
    <mc:Fallback xmlns="">
      <p:transition spd="slow" advTm="9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Embargoes/Delayed Release</a:t>
            </a:r>
          </a:p>
        </p:txBody>
      </p:sp>
      <p:sp>
        <p:nvSpPr>
          <p:cNvPr id="3" name="Content Placeholder 2"/>
          <p:cNvSpPr>
            <a:spLocks noGrp="1"/>
          </p:cNvSpPr>
          <p:nvPr>
            <p:ph idx="1"/>
          </p:nvPr>
        </p:nvSpPr>
        <p:spPr/>
        <p:txBody>
          <a:bodyPr/>
          <a:lstStyle/>
          <a:p>
            <a:r>
              <a:rPr lang="en-US" sz="2400" dirty="0"/>
              <a:t>An embargo means you withhold your dissertation from public view.</a:t>
            </a:r>
          </a:p>
          <a:p>
            <a:r>
              <a:rPr lang="en-US"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temporary hold</a:t>
            </a:r>
            <a:endParaRPr lang="en-US" sz="2400" dirty="0"/>
          </a:p>
          <a:p>
            <a:endParaRPr lang="en-US" dirty="0"/>
          </a:p>
          <a:p>
            <a:endParaRPr lang="en-US" dirty="0"/>
          </a:p>
          <a:p>
            <a:endParaRPr lang="en-US" dirty="0"/>
          </a:p>
        </p:txBody>
      </p:sp>
      <p:grpSp>
        <p:nvGrpSpPr>
          <p:cNvPr id="4" name="Group 3"/>
          <p:cNvGrpSpPr/>
          <p:nvPr/>
        </p:nvGrpSpPr>
        <p:grpSpPr>
          <a:xfrm>
            <a:off x="1295401" y="3581400"/>
            <a:ext cx="5791199" cy="2051398"/>
            <a:chOff x="1537316" y="3026541"/>
            <a:chExt cx="5973827" cy="2326231"/>
          </a:xfrm>
        </p:grpSpPr>
        <p:sp>
          <p:nvSpPr>
            <p:cNvPr id="5" name="Notched Right Arrow 4"/>
            <p:cNvSpPr/>
            <p:nvPr/>
          </p:nvSpPr>
          <p:spPr>
            <a:xfrm>
              <a:off x="1552898" y="3579307"/>
              <a:ext cx="5958245" cy="581152"/>
            </a:xfrm>
            <a:prstGeom prst="notchedRightArrow">
              <a:avLst/>
            </a:prstGeom>
            <a:gradFill flip="none" rotWithShape="1">
              <a:gsLst>
                <a:gs pos="0">
                  <a:srgbClr val="A50021"/>
                </a:gs>
                <a:gs pos="41000">
                  <a:srgbClr val="FFC000"/>
                </a:gs>
                <a:gs pos="100000">
                  <a:srgbClr val="92D050"/>
                </a:gs>
              </a:gsLst>
              <a:lin ang="0" scaled="1"/>
              <a:tileRect/>
            </a:gradFill>
          </p:spPr>
          <p:style>
            <a:lnRef idx="0">
              <a:schemeClr val="dk1">
                <a:hueOff val="0"/>
                <a:satOff val="0"/>
                <a:lumOff val="0"/>
                <a:alphaOff val="0"/>
              </a:schemeClr>
            </a:lnRef>
            <a:fillRef idx="1">
              <a:scrgbClr r="0" g="0" b="0"/>
            </a:fillRef>
            <a:effectRef idx="2">
              <a:schemeClr val="accent2">
                <a:tint val="40000"/>
                <a:hueOff val="0"/>
                <a:satOff val="0"/>
                <a:lumOff val="0"/>
                <a:alphaOff val="0"/>
              </a:schemeClr>
            </a:effectRef>
            <a:fontRef idx="minor">
              <a:schemeClr val="dk1">
                <a:hueOff val="0"/>
                <a:satOff val="0"/>
                <a:lumOff val="0"/>
                <a:alphaOff val="0"/>
              </a:schemeClr>
            </a:fontRef>
          </p:style>
        </p:sp>
        <p:pic>
          <p:nvPicPr>
            <p:cNvPr id="6" name="Picture 5" descr="Google Logo"/>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81234" y="4097816"/>
              <a:ext cx="732913" cy="323905"/>
            </a:xfrm>
            <a:prstGeom prst="rect">
              <a:avLst/>
            </a:prstGeom>
            <a:ln>
              <a:noFill/>
            </a:ln>
            <a:effectLst>
              <a:outerShdw blurRad="292100" dist="139700" dir="2700000" algn="tl" rotWithShape="0">
                <a:srgbClr val="333333">
                  <a:alpha val="65000"/>
                </a:srgbClr>
              </a:outerShdw>
            </a:effectLst>
          </p:spPr>
        </p:pic>
        <p:pic>
          <p:nvPicPr>
            <p:cNvPr id="7" name="Picture 6" descr="http://www.proquest.com/assets/downloads/corporate/proquest_logo.jpg"/>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47183" y="3622815"/>
              <a:ext cx="1255366" cy="511886"/>
            </a:xfrm>
            <a:prstGeom prst="rect">
              <a:avLst/>
            </a:prstGeom>
            <a:ln>
              <a:noFill/>
            </a:ln>
            <a:effectLst>
              <a:outerShdw blurRad="292100" dist="139700" dir="2700000" algn="tl" rotWithShape="0">
                <a:srgbClr val="333333">
                  <a:alpha val="65000"/>
                </a:srgbClr>
              </a:outerShdw>
            </a:effectLst>
          </p:spPr>
        </p:pic>
        <p:grpSp>
          <p:nvGrpSpPr>
            <p:cNvPr id="8" name="Group 7"/>
            <p:cNvGrpSpPr>
              <a:grpSpLocks/>
            </p:cNvGrpSpPr>
            <p:nvPr/>
          </p:nvGrpSpPr>
          <p:grpSpPr bwMode="auto">
            <a:xfrm>
              <a:off x="5667610" y="3655444"/>
              <a:ext cx="872100" cy="359332"/>
              <a:chOff x="0" y="0"/>
              <a:chExt cx="8236" cy="3156"/>
            </a:xfrm>
          </p:grpSpPr>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rcRect l="3743" t="29425" r="23985" b="25618"/>
              <a:stretch>
                <a:fillRect/>
              </a:stretch>
            </p:blipFill>
            <p:spPr bwMode="auto">
              <a:xfrm>
                <a:off x="0" y="1124"/>
                <a:ext cx="8236" cy="17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Picture 18" descr="http://www.uc.wisc.edu/brand/templates-and-downloads/downloads/print/UWCrest_4c.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5" y="0"/>
                <a:ext cx="1995" cy="31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pic>
          <p:nvPicPr>
            <p:cNvPr id="9" name="Picture 8" descr="Bascom Hall"/>
            <p:cNvPicPr/>
            <p:nvPr/>
          </p:nvPicPr>
          <p:blipFill rotWithShape="1">
            <a:blip r:embed="rId8" cstate="print">
              <a:extLst>
                <a:ext uri="{28A0092B-C50C-407E-A947-70E740481C1C}">
                  <a14:useLocalDpi xmlns:a14="http://schemas.microsoft.com/office/drawing/2010/main" val="0"/>
                </a:ext>
              </a:extLst>
            </a:blip>
            <a:srcRect r="17647"/>
            <a:stretch/>
          </p:blipFill>
          <p:spPr bwMode="auto">
            <a:xfrm>
              <a:off x="2057703" y="3501660"/>
              <a:ext cx="880169" cy="76421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0" name="Picture 9" descr="C:\Users\ewer\AppData\Local\Microsoft\Windows\Temporary Internet Files\Content.IE5\Y0IZ4K63\MP900433172[1].jpg"/>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54198" y="3844488"/>
              <a:ext cx="646174" cy="696975"/>
            </a:xfrm>
            <a:prstGeom prst="rect">
              <a:avLst/>
            </a:prstGeom>
            <a:ln>
              <a:noFill/>
            </a:ln>
            <a:effectLst>
              <a:outerShdw blurRad="292100" dist="139700" dir="2700000" algn="tl" rotWithShape="0">
                <a:srgbClr val="333333">
                  <a:alpha val="65000"/>
                </a:srgbClr>
              </a:outerShdw>
            </a:effectLst>
          </p:spPr>
        </p:pic>
        <p:grpSp>
          <p:nvGrpSpPr>
            <p:cNvPr id="11" name="Group 10"/>
            <p:cNvGrpSpPr/>
            <p:nvPr/>
          </p:nvGrpSpPr>
          <p:grpSpPr>
            <a:xfrm>
              <a:off x="2520618" y="3446878"/>
              <a:ext cx="784016" cy="911706"/>
              <a:chOff x="0" y="0"/>
              <a:chExt cx="740865" cy="800935"/>
            </a:xfrm>
          </p:grpSpPr>
          <p:pic>
            <p:nvPicPr>
              <p:cNvPr id="16" name="Picture 15" descr="Green tick - simple by Kliponius - A simple green tick"/>
              <p:cNvPicPr>
                <a:picLocks noChangeAspect="1"/>
              </p:cNvPicPr>
              <p:nvPr/>
            </p:nvPicPr>
            <p:blipFill>
              <a:blip r:embed="rId10"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3396" y="0"/>
                <a:ext cx="687469" cy="800935"/>
              </a:xfrm>
              <a:prstGeom prst="rect">
                <a:avLst/>
              </a:prstGeom>
              <a:noFill/>
              <a:ln>
                <a:noFill/>
              </a:ln>
            </p:spPr>
          </p:pic>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280327"/>
                <a:ext cx="640748" cy="373770"/>
              </a:xfrm>
              <a:prstGeom prst="rect">
                <a:avLst/>
              </a:prstGeom>
            </p:spPr>
          </p:pic>
        </p:grpSp>
        <p:sp>
          <p:nvSpPr>
            <p:cNvPr id="12" name="Text Box 346"/>
            <p:cNvSpPr txBox="1">
              <a:spLocks/>
            </p:cNvSpPr>
            <p:nvPr/>
          </p:nvSpPr>
          <p:spPr>
            <a:xfrm>
              <a:off x="1537316" y="3026541"/>
              <a:ext cx="1203325" cy="380365"/>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algn="just">
                <a:spcBef>
                  <a:spcPts val="0"/>
                </a:spcBef>
                <a:spcAft>
                  <a:spcPts val="0"/>
                </a:spcAft>
              </a:pPr>
              <a:r>
                <a:rPr lang="en-US" sz="1800" b="1" dirty="0">
                  <a:ln>
                    <a:noFill/>
                  </a:ln>
                  <a:solidFill>
                    <a:srgbClr val="C00000"/>
                  </a:solidFill>
                  <a:effectLst>
                    <a:outerShdw blurRad="79997" dist="40005" dir="5040000" algn="tl">
                      <a:srgbClr val="000000">
                        <a:alpha val="30000"/>
                      </a:srgbClr>
                    </a:outerShdw>
                  </a:effectLst>
                  <a:latin typeface="Grad"/>
                  <a:ea typeface="Andale WT"/>
                  <a:cs typeface="CordiaUPC"/>
                </a:rPr>
                <a:t>electronic </a:t>
              </a:r>
              <a:endParaRPr lang="en-US" sz="2600" b="1" dirty="0">
                <a:effectLst/>
                <a:latin typeface="Arial"/>
                <a:ea typeface="Times New Roman"/>
                <a:cs typeface="Times New Roman"/>
              </a:endParaRPr>
            </a:p>
          </p:txBody>
        </p:sp>
        <p:pic>
          <p:nvPicPr>
            <p:cNvPr id="13" name="Picture 12" descr="Google Logo"/>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92062" y="4361844"/>
              <a:ext cx="732913" cy="323905"/>
            </a:xfrm>
            <a:prstGeom prst="rect">
              <a:avLst/>
            </a:prstGeom>
            <a:ln>
              <a:noFill/>
            </a:ln>
            <a:effectLst>
              <a:outerShdw blurRad="292100" dist="139700" dir="2700000" algn="tl" rotWithShape="0">
                <a:srgbClr val="333333">
                  <a:alpha val="65000"/>
                </a:srgbClr>
              </a:outerShdw>
            </a:effectLst>
          </p:spPr>
        </p:pic>
        <p:sp>
          <p:nvSpPr>
            <p:cNvPr id="14" name="Rectangle 13"/>
            <p:cNvSpPr/>
            <p:nvPr/>
          </p:nvSpPr>
          <p:spPr>
            <a:xfrm>
              <a:off x="3635345" y="4250556"/>
              <a:ext cx="1464622" cy="338554"/>
            </a:xfrm>
            <a:prstGeom prst="rect">
              <a:avLst/>
            </a:prstGeom>
            <a:noFill/>
          </p:spPr>
          <p:txBody>
            <a:bodyPr wrap="square" lIns="91440" tIns="45720" rIns="91440" bIns="45720">
              <a:spAutoFit/>
            </a:bodyPr>
            <a:lstStyle/>
            <a:p>
              <a:pPr algn="ctr"/>
              <a:endParaRPr lang="en-US" sz="1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5" name="Rectangle 14"/>
            <p:cNvSpPr/>
            <p:nvPr/>
          </p:nvSpPr>
          <p:spPr>
            <a:xfrm>
              <a:off x="4170555" y="4829552"/>
              <a:ext cx="1554420" cy="523220"/>
            </a:xfrm>
            <a:prstGeom prst="rect">
              <a:avLst/>
            </a:prstGeom>
            <a:noFill/>
          </p:spPr>
          <p:txBody>
            <a:bodyPr wrap="square" lIns="91440" tIns="45720" rIns="91440" bIns="45720">
              <a:spAutoFit/>
            </a:bodyPr>
            <a:lstStyle/>
            <a:p>
              <a:pPr algn="ctr"/>
              <a:r>
                <a:rPr lang="en-US" sz="1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University Subscribers</a:t>
              </a:r>
            </a:p>
          </p:txBody>
        </p:sp>
      </p:grpSp>
      <p:sp>
        <p:nvSpPr>
          <p:cNvPr id="20" name="Minus 19"/>
          <p:cNvSpPr/>
          <p:nvPr/>
        </p:nvSpPr>
        <p:spPr>
          <a:xfrm>
            <a:off x="2905981" y="611735"/>
            <a:ext cx="330711" cy="6463370"/>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Audio 21">
            <a:hlinkClick r:id="" action="ppaction://media"/>
            <a:extLst>
              <a:ext uri="{FF2B5EF4-FFF2-40B4-BE49-F238E27FC236}">
                <a16:creationId xmlns:a16="http://schemas.microsoft.com/office/drawing/2014/main" id="{E6765B5C-7463-4C23-8551-BDE6661157C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41420572"/>
      </p:ext>
    </p:extLst>
  </p:cSld>
  <p:clrMapOvr>
    <a:masterClrMapping/>
  </p:clrMapOvr>
  <mc:AlternateContent xmlns:mc="http://schemas.openxmlformats.org/markup-compatibility/2006" xmlns:p14="http://schemas.microsoft.com/office/powerpoint/2010/main">
    <mc:Choice Requires="p14">
      <p:transition spd="slow" p14:dur="2000" advTm="13323"/>
    </mc:Choice>
    <mc:Fallback xmlns="">
      <p:transition spd="slow" advTm="13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Embargoes</a:t>
            </a:r>
          </a:p>
        </p:txBody>
      </p:sp>
      <p:sp>
        <p:nvSpPr>
          <p:cNvPr id="3" name="Content Placeholder 2"/>
          <p:cNvSpPr>
            <a:spLocks noGrp="1"/>
          </p:cNvSpPr>
          <p:nvPr>
            <p:ph idx="1"/>
          </p:nvPr>
        </p:nvSpPr>
        <p:spPr/>
        <p:txBody>
          <a:bodyPr>
            <a:normAutofit/>
          </a:bodyPr>
          <a:lstStyle/>
          <a:p>
            <a:r>
              <a:rPr lang="en-US" dirty="0"/>
              <a:t>You may choose to embargo your dissertation for 6 months, 1 year, or 2 years.</a:t>
            </a:r>
          </a:p>
          <a:p>
            <a:r>
              <a:rPr lang="en-US" dirty="0"/>
              <a:t>If you want 3 years, you can mention this in a textbox note.</a:t>
            </a:r>
          </a:p>
          <a:p>
            <a:r>
              <a:rPr lang="en-US" dirty="0"/>
              <a:t>No special permission is needed for up to 3 years.</a:t>
            </a:r>
          </a:p>
        </p:txBody>
      </p:sp>
      <p:pic>
        <p:nvPicPr>
          <p:cNvPr id="6" name="Audio 5">
            <a:hlinkClick r:id="" action="ppaction://media"/>
            <a:extLst>
              <a:ext uri="{FF2B5EF4-FFF2-40B4-BE49-F238E27FC236}">
                <a16:creationId xmlns:a16="http://schemas.microsoft.com/office/drawing/2014/main" id="{FB2A6405-3AD5-4EC6-8887-89D0DC2B13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95508964"/>
      </p:ext>
    </p:extLst>
  </p:cSld>
  <p:clrMapOvr>
    <a:masterClrMapping/>
  </p:clrMapOvr>
  <mc:AlternateContent xmlns:mc="http://schemas.openxmlformats.org/markup-compatibility/2006" xmlns:p14="http://schemas.microsoft.com/office/powerpoint/2010/main">
    <mc:Choice Requires="p14">
      <p:transition spd="slow" p14:dur="2000" advTm="18890"/>
    </mc:Choice>
    <mc:Fallback xmlns="">
      <p:transition spd="slow" advTm="18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Five-year rule</a:t>
            </a:r>
          </a:p>
        </p:txBody>
      </p:sp>
      <p:sp>
        <p:nvSpPr>
          <p:cNvPr id="3" name="Content Placeholder 2"/>
          <p:cNvSpPr>
            <a:spLocks noGrp="1"/>
          </p:cNvSpPr>
          <p:nvPr>
            <p:ph idx="1"/>
          </p:nvPr>
        </p:nvSpPr>
        <p:spPr/>
        <p:txBody>
          <a:bodyPr>
            <a:normAutofit fontScale="92500" lnSpcReduction="10000"/>
          </a:bodyPr>
          <a:lstStyle/>
          <a:p>
            <a:r>
              <a:rPr lang="en-US" sz="3200" dirty="0"/>
              <a:t>If your department/advisor/committee believes that an appeal of the time limit is appropriate, the advisor may submit a written request to Alexandra Walter, explaining the reason why it is taking more than 5 years to complete the degree, how you are staying active in the field, and when you will defend and deposit your dissertation at the GS.</a:t>
            </a:r>
          </a:p>
          <a:p>
            <a:endParaRPr lang="en-US" dirty="0"/>
          </a:p>
        </p:txBody>
      </p:sp>
      <p:pic>
        <p:nvPicPr>
          <p:cNvPr id="5" name="Audio 4">
            <a:hlinkClick r:id="" action="ppaction://media"/>
            <a:extLst>
              <a:ext uri="{FF2B5EF4-FFF2-40B4-BE49-F238E27FC236}">
                <a16:creationId xmlns:a16="http://schemas.microsoft.com/office/drawing/2014/main" id="{A33EA898-C5CE-47D1-A461-E5EE1C003B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45043231"/>
      </p:ext>
    </p:extLst>
  </p:cSld>
  <p:clrMapOvr>
    <a:masterClrMapping/>
  </p:clrMapOvr>
  <mc:AlternateContent xmlns:mc="http://schemas.openxmlformats.org/markup-compatibility/2006" xmlns:p14="http://schemas.microsoft.com/office/powerpoint/2010/main">
    <mc:Choice Requires="p14">
      <p:transition spd="slow" p14:dur="2000" advTm="31797"/>
    </mc:Choice>
    <mc:Fallback xmlns="">
      <p:transition spd="slow" advTm="31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More than 3 years</a:t>
            </a:r>
          </a:p>
        </p:txBody>
      </p:sp>
      <p:sp>
        <p:nvSpPr>
          <p:cNvPr id="3" name="Content Placeholder 2"/>
          <p:cNvSpPr>
            <a:spLocks noGrp="1"/>
          </p:cNvSpPr>
          <p:nvPr>
            <p:ph idx="1"/>
          </p:nvPr>
        </p:nvSpPr>
        <p:spPr/>
        <p:txBody>
          <a:bodyPr>
            <a:normAutofit lnSpcReduction="10000"/>
          </a:bodyPr>
          <a:lstStyle/>
          <a:p>
            <a:r>
              <a:rPr lang="en-US" dirty="0"/>
              <a:t>If you would like to embargo your dissertation for more than 3 years, you will need to request special permission from the AD in writing, not at the time of your final review, but about a month before the 3-year embargo expires.  You will need to provide proof from a publisher that more time is needed.</a:t>
            </a:r>
          </a:p>
        </p:txBody>
      </p:sp>
      <p:pic>
        <p:nvPicPr>
          <p:cNvPr id="4" name="Audio 3">
            <a:hlinkClick r:id="" action="ppaction://media"/>
            <a:extLst>
              <a:ext uri="{FF2B5EF4-FFF2-40B4-BE49-F238E27FC236}">
                <a16:creationId xmlns:a16="http://schemas.microsoft.com/office/drawing/2014/main" id="{DD0D3924-EA11-4B4F-9313-76F345AEDD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0788781"/>
      </p:ext>
    </p:extLst>
  </p:cSld>
  <p:clrMapOvr>
    <a:masterClrMapping/>
  </p:clrMapOvr>
  <mc:AlternateContent xmlns:mc="http://schemas.openxmlformats.org/markup-compatibility/2006" xmlns:p14="http://schemas.microsoft.com/office/powerpoint/2010/main">
    <mc:Choice Requires="p14">
      <p:transition spd="slow" p14:dur="2000" advTm="29935"/>
    </mc:Choice>
    <mc:Fallback xmlns="">
      <p:transition spd="slow" advTm="29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Timing of Degree</a:t>
            </a:r>
          </a:p>
        </p:txBody>
      </p:sp>
      <p:pic>
        <p:nvPicPr>
          <p:cNvPr id="3" name="Audio 2">
            <a:hlinkClick r:id="" action="ppaction://media"/>
            <a:extLst>
              <a:ext uri="{FF2B5EF4-FFF2-40B4-BE49-F238E27FC236}">
                <a16:creationId xmlns:a16="http://schemas.microsoft.com/office/drawing/2014/main" id="{325D6A74-10AE-424B-B528-A3B107D9CB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21882312"/>
      </p:ext>
    </p:extLst>
  </p:cSld>
  <p:clrMapOvr>
    <a:masterClrMapping/>
  </p:clrMapOvr>
  <mc:AlternateContent xmlns:mc="http://schemas.openxmlformats.org/markup-compatibility/2006" xmlns:p14="http://schemas.microsoft.com/office/powerpoint/2010/main">
    <mc:Choice Requires="p14">
      <p:transition spd="slow" p14:dur="2000" advTm="3697"/>
    </mc:Choice>
    <mc:Fallback xmlns="">
      <p:transition spd="slow" advTm="3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43000"/>
            <a:ext cx="7696200" cy="4724400"/>
          </a:xfrm>
        </p:spPr>
        <p:txBody>
          <a:bodyPr>
            <a:normAutofit/>
          </a:bodyPr>
          <a:lstStyle/>
          <a:p>
            <a:r>
              <a:rPr lang="en-US" sz="6000" dirty="0"/>
              <a:t>Your degree will be posted on your transcript 4-6 weeks after degree deadline.</a:t>
            </a:r>
          </a:p>
        </p:txBody>
      </p:sp>
      <p:pic>
        <p:nvPicPr>
          <p:cNvPr id="3" name="Audio 2">
            <a:hlinkClick r:id="" action="ppaction://media"/>
            <a:extLst>
              <a:ext uri="{FF2B5EF4-FFF2-40B4-BE49-F238E27FC236}">
                <a16:creationId xmlns:a16="http://schemas.microsoft.com/office/drawing/2014/main" id="{4F7DDC64-6EC8-4302-BE7F-5DF79A0805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26197877"/>
      </p:ext>
    </p:extLst>
  </p:cSld>
  <p:clrMapOvr>
    <a:masterClrMapping/>
  </p:clrMapOvr>
  <mc:AlternateContent xmlns:mc="http://schemas.openxmlformats.org/markup-compatibility/2006" xmlns:p14="http://schemas.microsoft.com/office/powerpoint/2010/main">
    <mc:Choice Requires="p14">
      <p:transition spd="slow" p14:dur="2000" advTm="13855"/>
    </mc:Choice>
    <mc:Fallback xmlns="">
      <p:transition spd="slow" advTm="13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752600"/>
            <a:ext cx="8305800" cy="4267200"/>
          </a:xfrm>
        </p:spPr>
        <p:txBody>
          <a:bodyPr>
            <a:normAutofit/>
          </a:bodyPr>
          <a:lstStyle/>
          <a:p>
            <a:r>
              <a:rPr lang="en-US" dirty="0"/>
              <a:t>Your diploma will be mailed to you 12-14 weeks after degree deadline.  Please be sure and update your address in your student center.</a:t>
            </a:r>
          </a:p>
        </p:txBody>
      </p:sp>
      <p:pic>
        <p:nvPicPr>
          <p:cNvPr id="3" name="Audio 2">
            <a:hlinkClick r:id="" action="ppaction://media"/>
            <a:extLst>
              <a:ext uri="{FF2B5EF4-FFF2-40B4-BE49-F238E27FC236}">
                <a16:creationId xmlns:a16="http://schemas.microsoft.com/office/drawing/2014/main" id="{9EEC2768-A823-414D-ADA0-9D12D82445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8057055"/>
      </p:ext>
    </p:extLst>
  </p:cSld>
  <p:clrMapOvr>
    <a:masterClrMapping/>
  </p:clrMapOvr>
  <mc:AlternateContent xmlns:mc="http://schemas.openxmlformats.org/markup-compatibility/2006" xmlns:p14="http://schemas.microsoft.com/office/powerpoint/2010/main">
    <mc:Choice Requires="p14">
      <p:transition spd="slow" p14:dur="2000" advTm="22200"/>
    </mc:Choice>
    <mc:Fallback xmlns="">
      <p:transition spd="slow" advTm="22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Degree Completion letters</a:t>
            </a:r>
          </a:p>
        </p:txBody>
      </p:sp>
      <p:sp>
        <p:nvSpPr>
          <p:cNvPr id="3" name="Subtitle 2"/>
          <p:cNvSpPr>
            <a:spLocks noGrp="1"/>
          </p:cNvSpPr>
          <p:nvPr>
            <p:ph idx="1"/>
          </p:nvPr>
        </p:nvSpPr>
        <p:spPr/>
        <p:txBody>
          <a:bodyPr>
            <a:normAutofit fontScale="92500" lnSpcReduction="20000"/>
          </a:bodyPr>
          <a:lstStyle/>
          <a:p>
            <a:br>
              <a:rPr lang="en-US" sz="2400" b="1" dirty="0"/>
            </a:br>
            <a:r>
              <a:rPr lang="en-US" sz="2400" dirty="0"/>
              <a:t>The Registrar’s Office handles </a:t>
            </a:r>
            <a:r>
              <a:rPr lang="en-US" sz="2400" u="sng" dirty="0">
                <a:hlinkClick r:id="rId4"/>
              </a:rPr>
              <a:t>Degree Completion Letters</a:t>
            </a:r>
            <a:r>
              <a:rPr lang="en-US" sz="2400" dirty="0"/>
              <a:t>.  If you have completed all degree requirements and deposited your thesis or dissertation and are waiting until the next degree conferral date to receive your degree, you may request and receive a letter indicating that all requirements have been completed.  All grades from the semester in which you are depositing your dissertation (and all other outstanding grades) must be reported to the Graduate School before you can receive a completion letter. A student may bring the completed grade change form to the final review if a degree completion letter will be needed.</a:t>
            </a:r>
          </a:p>
        </p:txBody>
      </p:sp>
      <p:pic>
        <p:nvPicPr>
          <p:cNvPr id="7" name="Audio 6">
            <a:hlinkClick r:id="" action="ppaction://media"/>
            <a:extLst>
              <a:ext uri="{FF2B5EF4-FFF2-40B4-BE49-F238E27FC236}">
                <a16:creationId xmlns:a16="http://schemas.microsoft.com/office/drawing/2014/main" id="{6CAE7249-FFC3-4683-B510-205D5030EC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79314594"/>
      </p:ext>
    </p:extLst>
  </p:cSld>
  <p:clrMapOvr>
    <a:masterClrMapping/>
  </p:clrMapOvr>
  <mc:AlternateContent xmlns:mc="http://schemas.openxmlformats.org/markup-compatibility/2006" xmlns:p14="http://schemas.microsoft.com/office/powerpoint/2010/main">
    <mc:Choice Requires="p14">
      <p:transition spd="slow" p14:dur="2000" advTm="34479"/>
    </mc:Choice>
    <mc:Fallback xmlns="">
      <p:transition spd="slow" advTm="34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Timing of completion letters</a:t>
            </a:r>
          </a:p>
        </p:txBody>
      </p:sp>
      <p:sp>
        <p:nvSpPr>
          <p:cNvPr id="3" name="Content Placeholder 2"/>
          <p:cNvSpPr>
            <a:spLocks noGrp="1"/>
          </p:cNvSpPr>
          <p:nvPr>
            <p:ph idx="1"/>
          </p:nvPr>
        </p:nvSpPr>
        <p:spPr/>
        <p:txBody>
          <a:bodyPr/>
          <a:lstStyle/>
          <a:p>
            <a:r>
              <a:rPr lang="en-US" dirty="0"/>
              <a:t>Before requesting a degree completion letter, please check to see that your final grade has been submitted.</a:t>
            </a:r>
          </a:p>
        </p:txBody>
      </p:sp>
      <p:pic>
        <p:nvPicPr>
          <p:cNvPr id="4" name="Audio 3">
            <a:hlinkClick r:id="" action="ppaction://media"/>
            <a:extLst>
              <a:ext uri="{FF2B5EF4-FFF2-40B4-BE49-F238E27FC236}">
                <a16:creationId xmlns:a16="http://schemas.microsoft.com/office/drawing/2014/main" id="{D5F0452E-A2E4-43A7-A431-017C216E0B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16681432"/>
      </p:ext>
    </p:extLst>
  </p:cSld>
  <p:clrMapOvr>
    <a:masterClrMapping/>
  </p:clrMapOvr>
  <mc:AlternateContent xmlns:mc="http://schemas.openxmlformats.org/markup-compatibility/2006" xmlns:p14="http://schemas.microsoft.com/office/powerpoint/2010/main">
    <mc:Choice Requires="p14">
      <p:transition spd="slow" p14:dur="2000" advTm="7498"/>
    </mc:Choice>
    <mc:Fallback xmlns="">
      <p:transition spd="slow" advTm="7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Timing of degree posting</a:t>
            </a:r>
          </a:p>
        </p:txBody>
      </p:sp>
      <p:sp>
        <p:nvSpPr>
          <p:cNvPr id="3" name="Content Placeholder 2"/>
          <p:cNvSpPr>
            <a:spLocks noGrp="1"/>
          </p:cNvSpPr>
          <p:nvPr>
            <p:ph idx="1"/>
          </p:nvPr>
        </p:nvSpPr>
        <p:spPr/>
        <p:txBody>
          <a:bodyPr/>
          <a:lstStyle/>
          <a:p>
            <a:r>
              <a:rPr lang="en-US" dirty="0"/>
              <a:t>Please allow 4 – 6 business days after degree deadline for your degree to be posted.</a:t>
            </a:r>
          </a:p>
          <a:p>
            <a:r>
              <a:rPr lang="en-US" dirty="0"/>
              <a:t>In the meantime, please ensure that your final grade has been posted on your transcript (S for satisfactory if you are enrolled for research).</a:t>
            </a:r>
          </a:p>
        </p:txBody>
      </p:sp>
      <p:pic>
        <p:nvPicPr>
          <p:cNvPr id="4" name="Audio 3">
            <a:hlinkClick r:id="" action="ppaction://media"/>
            <a:extLst>
              <a:ext uri="{FF2B5EF4-FFF2-40B4-BE49-F238E27FC236}">
                <a16:creationId xmlns:a16="http://schemas.microsoft.com/office/drawing/2014/main" id="{33041B98-CC0F-428A-A328-D7EDBCFD15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22346855"/>
      </p:ext>
    </p:extLst>
  </p:cSld>
  <p:clrMapOvr>
    <a:masterClrMapping/>
  </p:clrMapOvr>
  <mc:AlternateContent xmlns:mc="http://schemas.openxmlformats.org/markup-compatibility/2006" xmlns:p14="http://schemas.microsoft.com/office/powerpoint/2010/main">
    <mc:Choice Requires="p14">
      <p:transition spd="slow" p14:dur="2000" advTm="31006"/>
    </mc:Choice>
    <mc:Fallback xmlns="">
      <p:transition spd="slow" advTm="31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Posting degrees</a:t>
            </a:r>
          </a:p>
        </p:txBody>
      </p:sp>
      <p:sp>
        <p:nvSpPr>
          <p:cNvPr id="3" name="Content Placeholder 2"/>
          <p:cNvSpPr>
            <a:spLocks noGrp="1"/>
          </p:cNvSpPr>
          <p:nvPr>
            <p:ph idx="1"/>
          </p:nvPr>
        </p:nvSpPr>
        <p:spPr/>
        <p:txBody>
          <a:bodyPr>
            <a:normAutofit/>
          </a:bodyPr>
          <a:lstStyle/>
          <a:p>
            <a:r>
              <a:rPr lang="en-US" dirty="0"/>
              <a:t>The Graduate School and the Registrar’s Office have a lot of work to do to post your degrees.</a:t>
            </a:r>
          </a:p>
          <a:p>
            <a:r>
              <a:rPr lang="en-US" dirty="0"/>
              <a:t>Please know we work as fast as we can to serve your needs but degrees cannot be posted instantaneously.</a:t>
            </a:r>
          </a:p>
          <a:p>
            <a:r>
              <a:rPr lang="en-US" dirty="0"/>
              <a:t>Thank you for your patience! </a:t>
            </a:r>
          </a:p>
        </p:txBody>
      </p:sp>
      <p:pic>
        <p:nvPicPr>
          <p:cNvPr id="4" name="Audio 3">
            <a:hlinkClick r:id="" action="ppaction://media"/>
            <a:extLst>
              <a:ext uri="{FF2B5EF4-FFF2-40B4-BE49-F238E27FC236}">
                <a16:creationId xmlns:a16="http://schemas.microsoft.com/office/drawing/2014/main" id="{465C8E75-32DB-4769-85FE-30D926FBDC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06232234"/>
      </p:ext>
    </p:extLst>
  </p:cSld>
  <p:clrMapOvr>
    <a:masterClrMapping/>
  </p:clrMapOvr>
  <mc:AlternateContent xmlns:mc="http://schemas.openxmlformats.org/markup-compatibility/2006" xmlns:p14="http://schemas.microsoft.com/office/powerpoint/2010/main">
    <mc:Choice Requires="p14">
      <p:transition spd="slow" p14:dur="2000" advTm="8770"/>
    </mc:Choice>
    <mc:Fallback xmlns="">
      <p:transition spd="slow" advTm="8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image.blingee.com/images19/content/output/000/000/000/7c1/779376344_638768.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2377281"/>
            <a:ext cx="381000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5A48DB53-65F1-4542-AEEA-E4C8CE9855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50893747"/>
      </p:ext>
    </p:extLst>
  </p:cSld>
  <p:clrMapOvr>
    <a:masterClrMapping/>
  </p:clrMapOvr>
  <mc:AlternateContent xmlns:mc="http://schemas.openxmlformats.org/markup-compatibility/2006" xmlns:p14="http://schemas.microsoft.com/office/powerpoint/2010/main">
    <mc:Choice Requires="p14">
      <p:transition spd="slow" p14:dur="2000" advTm="12896"/>
    </mc:Choice>
    <mc:Fallback xmlns="">
      <p:transition spd="slow" advTm="12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BE49-A395-40D3-867B-C0872C07ECBA}"/>
              </a:ext>
            </a:extLst>
          </p:cNvPr>
          <p:cNvSpPr>
            <a:spLocks noGrp="1"/>
          </p:cNvSpPr>
          <p:nvPr>
            <p:ph type="title"/>
          </p:nvPr>
        </p:nvSpPr>
        <p:spPr/>
        <p:txBody>
          <a:bodyPr/>
          <a:lstStyle/>
          <a:p>
            <a:r>
              <a:rPr lang="en-US" dirty="0"/>
              <a:t>Automatic 8-month extension</a:t>
            </a:r>
          </a:p>
        </p:txBody>
      </p:sp>
      <p:sp>
        <p:nvSpPr>
          <p:cNvPr id="3" name="Content Placeholder 2">
            <a:extLst>
              <a:ext uri="{FF2B5EF4-FFF2-40B4-BE49-F238E27FC236}">
                <a16:creationId xmlns:a16="http://schemas.microsoft.com/office/drawing/2014/main" id="{A22FA716-B4C8-464D-8219-CC012167AE09}"/>
              </a:ext>
            </a:extLst>
          </p:cNvPr>
          <p:cNvSpPr>
            <a:spLocks noGrp="1"/>
          </p:cNvSpPr>
          <p:nvPr>
            <p:ph idx="1"/>
          </p:nvPr>
        </p:nvSpPr>
        <p:spPr/>
        <p:txBody>
          <a:bodyPr/>
          <a:lstStyle/>
          <a:p>
            <a:r>
              <a:rPr lang="en-US" dirty="0"/>
              <a:t>Since the beginning of the pandemic, doctoral students have an additional 8 months, added to the five-year limit, to complete the dissertation without needing an extension request from the advisor.</a:t>
            </a:r>
          </a:p>
        </p:txBody>
      </p:sp>
      <p:pic>
        <p:nvPicPr>
          <p:cNvPr id="4" name="Audio 3">
            <a:hlinkClick r:id="" action="ppaction://media"/>
            <a:extLst>
              <a:ext uri="{FF2B5EF4-FFF2-40B4-BE49-F238E27FC236}">
                <a16:creationId xmlns:a16="http://schemas.microsoft.com/office/drawing/2014/main" id="{FCEFD3EE-745F-4349-99C2-A3342C3661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84911854"/>
      </p:ext>
    </p:extLst>
  </p:cSld>
  <p:clrMapOvr>
    <a:masterClrMapping/>
  </p:clrMapOvr>
  <mc:AlternateContent xmlns:mc="http://schemas.openxmlformats.org/markup-compatibility/2006" xmlns:p14="http://schemas.microsoft.com/office/powerpoint/2010/main">
    <mc:Choice Requires="p14">
      <p:transition spd="slow" p14:dur="2000" advTm="16155"/>
    </mc:Choice>
    <mc:Fallback xmlns="">
      <p:transition spd="slow" advTm="16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Copyright</a:t>
            </a:r>
          </a:p>
        </p:txBody>
      </p:sp>
      <p:sp>
        <p:nvSpPr>
          <p:cNvPr id="3" name="Content Placeholder 2"/>
          <p:cNvSpPr>
            <a:spLocks noGrp="1"/>
          </p:cNvSpPr>
          <p:nvPr>
            <p:ph idx="1"/>
          </p:nvPr>
        </p:nvSpPr>
        <p:spPr/>
        <p:txBody>
          <a:bodyPr>
            <a:normAutofit fontScale="92500" lnSpcReduction="10000"/>
          </a:bodyPr>
          <a:lstStyle/>
          <a:p>
            <a:r>
              <a:rPr lang="en-US" sz="4000" dirty="0"/>
              <a:t>Obtain permission for the published and copyrighted materials, data, figures, or images you intend to reproduce, reprint, or translate in your dissertation.  </a:t>
            </a:r>
          </a:p>
          <a:p>
            <a:r>
              <a:rPr lang="en-US" sz="2200" dirty="0"/>
              <a:t>More information </a:t>
            </a:r>
            <a:r>
              <a:rPr lang="en-US" sz="2400" dirty="0"/>
              <a:t>about copyright is available on the Memorial library website</a:t>
            </a:r>
            <a:r>
              <a:rPr lang="en-US" sz="2200" dirty="0"/>
              <a:t>:</a:t>
            </a:r>
          </a:p>
          <a:p>
            <a:r>
              <a:rPr lang="en-US" sz="2400" dirty="0">
                <a:hlinkClick r:id="rId4"/>
              </a:rPr>
              <a:t>https://www.library.wisc.edu/research-support/scholarly-communication/copyright-resources/copyright-basics/</a:t>
            </a:r>
            <a:endParaRPr lang="en-US" sz="2200" dirty="0"/>
          </a:p>
        </p:txBody>
      </p:sp>
      <p:pic>
        <p:nvPicPr>
          <p:cNvPr id="4" name="Audio 3">
            <a:hlinkClick r:id="" action="ppaction://media"/>
            <a:extLst>
              <a:ext uri="{FF2B5EF4-FFF2-40B4-BE49-F238E27FC236}">
                <a16:creationId xmlns:a16="http://schemas.microsoft.com/office/drawing/2014/main" id="{25B38835-1E89-4DF3-AAD8-7D481772F9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84040730"/>
      </p:ext>
    </p:extLst>
  </p:cSld>
  <p:clrMapOvr>
    <a:masterClrMapping/>
  </p:clrMapOvr>
  <mc:AlternateContent xmlns:mc="http://schemas.openxmlformats.org/markup-compatibility/2006" xmlns:p14="http://schemas.microsoft.com/office/powerpoint/2010/main">
    <mc:Choice Requires="p14">
      <p:transition spd="slow" p14:dur="2000" advTm="24357"/>
    </mc:Choice>
    <mc:Fallback xmlns="">
      <p:transition spd="slow" advTm="24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Graduate School deadlines</a:t>
            </a:r>
            <a:br>
              <a:rPr lang="en-US" dirty="0"/>
            </a:br>
            <a:r>
              <a:rPr lang="en-US" sz="2000" dirty="0"/>
              <a:t>https://grad.wisc.edu/deadlines/</a:t>
            </a:r>
            <a:br>
              <a:rPr lang="en-US" sz="2000" dirty="0"/>
            </a:br>
            <a:endParaRPr lang="en-US" sz="2000" dirty="0"/>
          </a:p>
        </p:txBody>
      </p:sp>
      <p:sp>
        <p:nvSpPr>
          <p:cNvPr id="3" name="Content Placeholder 2"/>
          <p:cNvSpPr>
            <a:spLocks noGrp="1"/>
          </p:cNvSpPr>
          <p:nvPr>
            <p:ph idx="1"/>
          </p:nvPr>
        </p:nvSpPr>
        <p:spPr/>
        <p:txBody>
          <a:bodyPr>
            <a:normAutofit/>
          </a:bodyPr>
          <a:lstStyle/>
          <a:p>
            <a:r>
              <a:rPr lang="en-US" dirty="0"/>
              <a:t>Submit your dissertation by the deadline.  You are required to submit your dissertation on or before the deadline in order to complete your degree for the given term. </a:t>
            </a:r>
            <a:r>
              <a:rPr lang="en-US" sz="3600" dirty="0">
                <a:hlinkClick r:id="rId4"/>
              </a:rPr>
              <a:t>https://grad.wisc.edu/deadlines/</a:t>
            </a:r>
            <a:endParaRPr lang="en-US" sz="3600" dirty="0"/>
          </a:p>
          <a:p>
            <a:endParaRPr lang="en-US" sz="3600" dirty="0"/>
          </a:p>
        </p:txBody>
      </p:sp>
      <p:pic>
        <p:nvPicPr>
          <p:cNvPr id="4" name="Audio 3">
            <a:hlinkClick r:id="" action="ppaction://media"/>
            <a:extLst>
              <a:ext uri="{FF2B5EF4-FFF2-40B4-BE49-F238E27FC236}">
                <a16:creationId xmlns:a16="http://schemas.microsoft.com/office/drawing/2014/main" id="{BB53C50C-53C3-444B-B9D0-F6251569A8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85667956"/>
      </p:ext>
    </p:extLst>
  </p:cSld>
  <p:clrMapOvr>
    <a:masterClrMapping/>
  </p:clrMapOvr>
  <mc:AlternateContent xmlns:mc="http://schemas.openxmlformats.org/markup-compatibility/2006" xmlns:p14="http://schemas.microsoft.com/office/powerpoint/2010/main">
    <mc:Choice Requires="p14">
      <p:transition spd="slow" p14:dur="2000" advTm="13336"/>
    </mc:Choice>
    <mc:Fallback xmlns="">
      <p:transition spd="slow" advTm="13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Grad School Red Theme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943</TotalTime>
  <Words>2258</Words>
  <Application>Microsoft Office PowerPoint</Application>
  <PresentationFormat>On-screen Show (4:3)</PresentationFormat>
  <Paragraphs>165</Paragraphs>
  <Slides>68</Slides>
  <Notes>0</Notes>
  <HiddenSlides>0</HiddenSlides>
  <MMClips>68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68</vt:i4>
      </vt:variant>
    </vt:vector>
  </HeadingPairs>
  <TitlesOfParts>
    <vt:vector size="75" baseType="lpstr">
      <vt:lpstr>Arial</vt:lpstr>
      <vt:lpstr>Arial Unicode MS</vt:lpstr>
      <vt:lpstr>Calibri</vt:lpstr>
      <vt:lpstr>Courier New</vt:lpstr>
      <vt:lpstr>Grad</vt:lpstr>
      <vt:lpstr>Wingdings</vt:lpstr>
      <vt:lpstr>Grad School Red Theme 1</vt:lpstr>
      <vt:lpstr>Last Steps to Completing your Doctoral Degree Updated 11-14-21 </vt:lpstr>
      <vt:lpstr>PowerPoint Presentation</vt:lpstr>
      <vt:lpstr>Today we will discuss the following:</vt:lpstr>
      <vt:lpstr>    Dissertators must register continuously until they graduate.  For detailed information, check Dissertator Status in the Graduate School Academic Policies &amp; Procedures:  https://grad.wisc.edu/documents/dissertator-status/    </vt:lpstr>
      <vt:lpstr>Post prelims</vt:lpstr>
      <vt:lpstr>Five-year rule</vt:lpstr>
      <vt:lpstr>Automatic 8-month extension</vt:lpstr>
      <vt:lpstr>Copyright</vt:lpstr>
      <vt:lpstr>Graduate School deadlines https://grad.wisc.edu/deadlines/ </vt:lpstr>
      <vt:lpstr> This is a strict rule. You must click submit by midnight of the deadline. The policy is that if you click submit even one minute late, you graduate the next semester.  If it is the end of the window period, you will be expected to enroll for the next semester. </vt:lpstr>
      <vt:lpstr>You are not done until you click submit. Make sure you receive an email confirming your dissertation submission.</vt:lpstr>
      <vt:lpstr>The ProQuest website records the time of every action you make.</vt:lpstr>
      <vt:lpstr>Submit in advance in case you have questions or technical problems.</vt:lpstr>
      <vt:lpstr>Enrollment requirements</vt:lpstr>
      <vt:lpstr>Window period</vt:lpstr>
      <vt:lpstr>Formatting your dissertation</vt:lpstr>
      <vt:lpstr>Title page format</vt:lpstr>
      <vt:lpstr>Prechecks via email</vt:lpstr>
      <vt:lpstr>Form your final oral examination committee  (degree committee; defense committee)</vt:lpstr>
      <vt:lpstr>Remote defenses</vt:lpstr>
      <vt:lpstr>PhD Committees</vt:lpstr>
      <vt:lpstr>At least 4 members</vt:lpstr>
      <vt:lpstr>A minimum of 4 members is a change in Graduate School policy.</vt:lpstr>
      <vt:lpstr>PowerPoint Presentation</vt:lpstr>
      <vt:lpstr>Outside member</vt:lpstr>
      <vt:lpstr>PowerPoint Presentation</vt:lpstr>
      <vt:lpstr>Chair of committee</vt:lpstr>
      <vt:lpstr>Retired or resigned advisor</vt:lpstr>
      <vt:lpstr>If one of the members of your committee has retired, she or he remains current for one year.  After one year, as long as the other 3 are current UW graduate faculty, the retired faculty member can remain on the committee.  </vt:lpstr>
      <vt:lpstr>If you have more than one member who has retired or resigned more than a year ago, you will need to add another member (or more) so that you have a minimum of 3 current graduate faculty.</vt:lpstr>
      <vt:lpstr>Readers and nonreaders</vt:lpstr>
      <vt:lpstr>Dissenting vote</vt:lpstr>
      <vt:lpstr>If a committee member is not in town. . . </vt:lpstr>
      <vt:lpstr>Request the final Ph.D. warrant</vt:lpstr>
      <vt:lpstr>Submitting the PhD warrant</vt:lpstr>
      <vt:lpstr>Do not mail doctoral warrants</vt:lpstr>
      <vt:lpstr>Submitting your dissertation electronically</vt:lpstr>
      <vt:lpstr>Formatting changes</vt:lpstr>
      <vt:lpstr>Check your email</vt:lpstr>
      <vt:lpstr>Deposit date</vt:lpstr>
      <vt:lpstr> Final submission is final. After your dissertation has been accepted, you are not allowed to make changes. </vt:lpstr>
      <vt:lpstr>ETD</vt:lpstr>
      <vt:lpstr>What to do before you submit your dissertation.</vt:lpstr>
      <vt:lpstr>Before submitting electronically prepare the following:</vt:lpstr>
      <vt:lpstr>ETD site: http://www.etdadmin.com/cgi-bin/home </vt:lpstr>
      <vt:lpstr>Pay the $90 fee online: https://my.grad.wisc.edu/FeePayment </vt:lpstr>
      <vt:lpstr>PowerPoint Presentation</vt:lpstr>
      <vt:lpstr>PowerPoint Presentation</vt:lpstr>
      <vt:lpstr>PowerPoint Presentation</vt:lpstr>
      <vt:lpstr>When you submit your dissertation electronically, upload</vt:lpstr>
      <vt:lpstr>FAQ about the Electronic Submission Process</vt:lpstr>
      <vt:lpstr>Do authors retain copyright of their dissertations? Yes.  By submitting their dissertations in tangible form, authors are automatically covered by copyright law.</vt:lpstr>
      <vt:lpstr>What is registration of copyright? </vt:lpstr>
      <vt:lpstr>Registration of copyright </vt:lpstr>
      <vt:lpstr>What happens to your dissertation after it is delivered to ProQuest</vt:lpstr>
      <vt:lpstr>UW Library receives a digital copy of your dissertation simultaneously.</vt:lpstr>
      <vt:lpstr>PowerPoint Presentation</vt:lpstr>
      <vt:lpstr>Embargoes/Delayed Release</vt:lpstr>
      <vt:lpstr>Embargoes</vt:lpstr>
      <vt:lpstr>More than 3 years</vt:lpstr>
      <vt:lpstr>Timing of Degree</vt:lpstr>
      <vt:lpstr>Your degree will be posted on your transcript 4-6 weeks after degree deadline.</vt:lpstr>
      <vt:lpstr>Your diploma will be mailed to you 12-14 weeks after degree deadline.  Please be sure and update your address in your student center.</vt:lpstr>
      <vt:lpstr>Degree Completion letters</vt:lpstr>
      <vt:lpstr>Timing of completion letters</vt:lpstr>
      <vt:lpstr>Timing of degree posting</vt:lpstr>
      <vt:lpstr>Posting degrees</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dc:title>
  <dc:creator>ewer</dc:creator>
  <cp:lastModifiedBy>Alexandra Walter</cp:lastModifiedBy>
  <cp:revision>202</cp:revision>
  <dcterms:created xsi:type="dcterms:W3CDTF">2014-01-03T13:35:15Z</dcterms:created>
  <dcterms:modified xsi:type="dcterms:W3CDTF">2022-05-26T17:04:24Z</dcterms:modified>
</cp:coreProperties>
</file>